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5" r:id="rId8"/>
    <p:sldId id="267" r:id="rId9"/>
    <p:sldId id="268" r:id="rId10"/>
    <p:sldId id="261" r:id="rId11"/>
    <p:sldId id="263" r:id="rId12"/>
    <p:sldId id="264" r:id="rId13"/>
    <p:sldId id="266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20176-C082-D1F2-8D59-1F00038B2130}" v="1236" dt="2024-07-24T07:15:13.307"/>
    <p1510:client id="{68DA2D18-4200-6D9A-66DF-96749FCEE35B}" v="201" dt="2024-07-24T00:47:36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0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9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4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0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9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3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0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5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0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7/24/2024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18108"/>
            <a:ext cx="9144000" cy="1140691"/>
          </a:xfrm>
        </p:spPr>
        <p:txBody>
          <a:bodyPr/>
          <a:lstStyle/>
          <a:p>
            <a:r>
              <a:rPr lang="en-US" sz="5400" b="1" dirty="0">
                <a:solidFill>
                  <a:srgbClr val="0075C8"/>
                </a:solidFill>
                <a:ea typeface="+mj-lt"/>
                <a:cs typeface="+mj-lt"/>
              </a:rPr>
              <a:t>AI </a:t>
            </a:r>
            <a:r>
              <a:rPr lang="en-US" sz="5400" b="1" err="1">
                <a:solidFill>
                  <a:srgbClr val="0075C8"/>
                </a:solidFill>
                <a:ea typeface="+mj-lt"/>
                <a:cs typeface="+mj-lt"/>
              </a:rPr>
              <a:t>비전</a:t>
            </a:r>
            <a:r>
              <a:rPr lang="en-US" sz="5400" b="1" dirty="0">
                <a:solidFill>
                  <a:srgbClr val="0075C8"/>
                </a:solidFill>
                <a:ea typeface="+mj-lt"/>
                <a:cs typeface="+mj-lt"/>
              </a:rPr>
              <a:t> </a:t>
            </a:r>
            <a:r>
              <a:rPr lang="en-US" sz="5400" b="1" err="1">
                <a:solidFill>
                  <a:srgbClr val="0075C8"/>
                </a:solidFill>
                <a:ea typeface="+mj-lt"/>
                <a:cs typeface="+mj-lt"/>
              </a:rPr>
              <a:t>활용</a:t>
            </a:r>
            <a:r>
              <a:rPr lang="en-US" sz="5400" b="1" dirty="0">
                <a:solidFill>
                  <a:srgbClr val="0075C8"/>
                </a:solidFill>
                <a:ea typeface="+mj-lt"/>
                <a:cs typeface="+mj-lt"/>
              </a:rPr>
              <a:t> </a:t>
            </a:r>
            <a:r>
              <a:rPr lang="en-US" sz="5400" b="1" err="1">
                <a:solidFill>
                  <a:srgbClr val="0075C8"/>
                </a:solidFill>
                <a:ea typeface="+mj-lt"/>
                <a:cs typeface="+mj-lt"/>
              </a:rPr>
              <a:t>공정제어</a:t>
            </a:r>
            <a:r>
              <a:rPr lang="en-US" sz="5400" b="1" dirty="0">
                <a:solidFill>
                  <a:srgbClr val="0075C8"/>
                </a:solidFill>
                <a:ea typeface="+mj-lt"/>
                <a:cs typeface="+mj-lt"/>
              </a:rPr>
              <a:t> </a:t>
            </a:r>
            <a:r>
              <a:rPr lang="en-US" sz="5400" b="1" err="1">
                <a:solidFill>
                  <a:srgbClr val="0075C8"/>
                </a:solidFill>
                <a:ea typeface="+mj-lt"/>
                <a:cs typeface="+mj-lt"/>
              </a:rPr>
              <a:t>실무</a:t>
            </a:r>
            <a:endParaRPr lang="ko-KR" sz="5400" err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76111"/>
            <a:ext cx="9144000" cy="222379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ko-KR" altLang="en-US" sz="2000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프로젝트 제목 :</a:t>
            </a:r>
            <a:r>
              <a:rPr lang="ko-KR" altLang="en-US" sz="2000" dirty="0">
                <a:latin typeface="Malgun Gothic"/>
                <a:ea typeface="Malgun Gothic"/>
              </a:rPr>
              <a:t> </a:t>
            </a:r>
            <a:r>
              <a:rPr lang="ko-KR" sz="2000" err="1">
                <a:solidFill>
                  <a:srgbClr val="333333"/>
                </a:solidFill>
                <a:latin typeface="Malgun Gothic"/>
                <a:ea typeface="Malgun Gothic"/>
                <a:cs typeface="+mn-lt"/>
              </a:rPr>
              <a:t>OpenCV</a:t>
            </a:r>
            <a:r>
              <a:rPr lang="ko-KR" sz="2000" dirty="0">
                <a:solidFill>
                  <a:srgbClr val="333333"/>
                </a:solidFill>
                <a:latin typeface="Malgun Gothic"/>
                <a:ea typeface="Malgun Gothic"/>
                <a:cs typeface="+mn-lt"/>
              </a:rPr>
              <a:t> 없이 구현한 </a:t>
            </a:r>
            <a:r>
              <a:rPr lang="ko-KR" sz="2000" err="1">
                <a:solidFill>
                  <a:srgbClr val="333333"/>
                </a:solidFill>
                <a:latin typeface="Malgun Gothic"/>
                <a:ea typeface="Malgun Gothic"/>
                <a:cs typeface="+mn-lt"/>
              </a:rPr>
              <a:t>C언어</a:t>
            </a:r>
            <a:r>
              <a:rPr lang="ko-KR" sz="2000" dirty="0">
                <a:solidFill>
                  <a:srgbClr val="333333"/>
                </a:solidFill>
                <a:latin typeface="Malgun Gothic"/>
                <a:ea typeface="Malgun Gothic"/>
                <a:cs typeface="+mn-lt"/>
              </a:rPr>
              <a:t> Digital </a:t>
            </a:r>
            <a:r>
              <a:rPr lang="ko-KR" sz="2000" err="1">
                <a:solidFill>
                  <a:srgbClr val="333333"/>
                </a:solidFill>
                <a:latin typeface="Malgun Gothic"/>
                <a:ea typeface="Malgun Gothic"/>
                <a:cs typeface="+mn-lt"/>
              </a:rPr>
              <a:t>Image</a:t>
            </a:r>
            <a:r>
              <a:rPr lang="ko-KR" sz="2000" dirty="0">
                <a:solidFill>
                  <a:srgbClr val="333333"/>
                </a:solidFill>
                <a:latin typeface="Malgun Gothic"/>
                <a:ea typeface="Malgun Gothic"/>
                <a:cs typeface="+mn-lt"/>
              </a:rPr>
              <a:t> Processing</a:t>
            </a:r>
            <a:endParaRPr lang="ko-KR" altLang="en-US" sz="2000" dirty="0">
              <a:latin typeface="Malgun Gothic"/>
              <a:ea typeface="Malgun Gothic"/>
            </a:endParaRPr>
          </a:p>
          <a:p>
            <a:r>
              <a:rPr lang="ko-KR" altLang="en-US" dirty="0">
                <a:ea typeface="맑은 고딕"/>
              </a:rPr>
              <a:t>발표자 : 김대환</a:t>
            </a: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9FBE9831-19E2-75B8-D3FF-2B53F1C3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666" y="6356350"/>
            <a:ext cx="944540" cy="393347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1</a:t>
            </a:fld>
            <a:r>
              <a:rPr lang="en-US" altLang="ko-KR">
                <a:ea typeface="+mj-lt"/>
                <a:cs typeface="+mj-lt"/>
              </a:rPr>
              <a:t>/14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FE57A-B476-10A7-73F1-1DC07A73E3BA}"/>
              </a:ext>
            </a:extLst>
          </p:cNvPr>
          <p:cNvSpPr txBox="1"/>
          <p:nvPr/>
        </p:nvSpPr>
        <p:spPr>
          <a:xfrm>
            <a:off x="8390185" y="658306"/>
            <a:ext cx="3240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미니 프로젝트 (</a:t>
            </a:r>
            <a:r>
              <a:rPr lang="ko-KR" altLang="en-US" err="1">
                <a:ea typeface="맑은 고딕"/>
              </a:rPr>
              <a:t>Version</a:t>
            </a:r>
            <a:r>
              <a:rPr lang="ko-KR" altLang="en-US">
                <a:ea typeface="맑은 고딕"/>
              </a:rPr>
              <a:t> 1.0)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468FA-9AF0-03B5-DBCF-03FC3BBD18E8}"/>
              </a:ext>
            </a:extLst>
          </p:cNvPr>
          <p:cNvSpPr txBox="1"/>
          <p:nvPr/>
        </p:nvSpPr>
        <p:spPr>
          <a:xfrm>
            <a:off x="469453" y="6351435"/>
            <a:ext cx="4971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dirty="0">
                <a:ea typeface="+mn-lt"/>
                <a:cs typeface="+mn-lt"/>
              </a:rPr>
              <a:t>https://github.com/000526KDH/Ai_Gray_Scale</a:t>
            </a:r>
            <a:endParaRPr lang="ko-K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1EAC3-723B-86C8-6392-0F57AAFB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22" y="6342239"/>
            <a:ext cx="746984" cy="379236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10</a:t>
            </a:fld>
            <a:r>
              <a:rPr lang="en-US">
                <a:ea typeface="+mj-lt"/>
                <a:cs typeface="+mj-lt"/>
              </a:rPr>
              <a:t>/14</a:t>
            </a:r>
            <a:endParaRPr lang="ko-KR"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0F19C-010E-1360-1472-BC434CC09303}"/>
              </a:ext>
            </a:extLst>
          </p:cNvPr>
          <p:cNvSpPr txBox="1"/>
          <p:nvPr/>
        </p:nvSpPr>
        <p:spPr>
          <a:xfrm>
            <a:off x="4389752" y="3169329"/>
            <a:ext cx="24071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초기화면 (me512.raw)</a:t>
            </a:r>
          </a:p>
        </p:txBody>
      </p:sp>
      <p:pic>
        <p:nvPicPr>
          <p:cNvPr id="7" name="그림 6" descr="의류, 모자, 흑백, 건물이(가) 표시된 사진&#10;&#10;자동 생성된 설명">
            <a:extLst>
              <a:ext uri="{FF2B5EF4-FFF2-40B4-BE49-F238E27FC236}">
                <a16:creationId xmlns:a16="http://schemas.microsoft.com/office/drawing/2014/main" id="{1F3A9018-C624-6A2B-7C96-A5108BA9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6" y="3960729"/>
            <a:ext cx="2667900" cy="226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ED9EF4-D2BB-E39C-A57F-ADE9E674619D}"/>
              </a:ext>
            </a:extLst>
          </p:cNvPr>
          <p:cNvSpPr txBox="1"/>
          <p:nvPr/>
        </p:nvSpPr>
        <p:spPr>
          <a:xfrm>
            <a:off x="579751" y="6332347"/>
            <a:ext cx="24071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B</a:t>
            </a:r>
            <a:r>
              <a:rPr lang="ko-KR" altLang="en-US" dirty="0"/>
              <a:t>. 밝게 (값 50)</a:t>
            </a:r>
          </a:p>
        </p:txBody>
      </p:sp>
      <p:pic>
        <p:nvPicPr>
          <p:cNvPr id="9" name="그림 8" descr="흑백, 모자, 머리장식, 인간의 얼굴이(가) 표시된 사진&#10;&#10;자동 생성된 설명">
            <a:extLst>
              <a:ext uri="{FF2B5EF4-FFF2-40B4-BE49-F238E27FC236}">
                <a16:creationId xmlns:a16="http://schemas.microsoft.com/office/drawing/2014/main" id="{2E477B77-A102-47F7-9C57-583FD9D6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29" y="3960280"/>
            <a:ext cx="2411802" cy="21377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9961C-789C-8047-8E44-205EE0B3F489}"/>
              </a:ext>
            </a:extLst>
          </p:cNvPr>
          <p:cNvSpPr txBox="1"/>
          <p:nvPr/>
        </p:nvSpPr>
        <p:spPr>
          <a:xfrm>
            <a:off x="4447260" y="6231705"/>
            <a:ext cx="24071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B</a:t>
            </a:r>
            <a:r>
              <a:rPr lang="ko-KR" altLang="en-US" dirty="0"/>
              <a:t>. 어둡게  (값 -50)</a:t>
            </a:r>
          </a:p>
        </p:txBody>
      </p:sp>
      <p:pic>
        <p:nvPicPr>
          <p:cNvPr id="11" name="그림 10" descr="흑백, 의류, 선 햇, 사람이(가) 표시된 사진&#10;&#10;자동 생성된 설명">
            <a:extLst>
              <a:ext uri="{FF2B5EF4-FFF2-40B4-BE49-F238E27FC236}">
                <a16:creationId xmlns:a16="http://schemas.microsoft.com/office/drawing/2014/main" id="{EDE213C9-508C-A2E6-FF4B-15C25D04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383" y="3961448"/>
            <a:ext cx="2429236" cy="2135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9F772A-C58D-8B10-F1D5-3097C97C8590}"/>
              </a:ext>
            </a:extLst>
          </p:cNvPr>
          <p:cNvSpPr txBox="1"/>
          <p:nvPr/>
        </p:nvSpPr>
        <p:spPr>
          <a:xfrm>
            <a:off x="8559184" y="6231704"/>
            <a:ext cx="24071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C 반전 </a:t>
            </a:r>
          </a:p>
        </p:txBody>
      </p:sp>
      <p:pic>
        <p:nvPicPr>
          <p:cNvPr id="13" name="그림 12" descr="인간의 얼굴, 의류, 사람, 모자이(가) 표시된 사진&#10;&#10;자동 생성된 설명">
            <a:extLst>
              <a:ext uri="{FF2B5EF4-FFF2-40B4-BE49-F238E27FC236}">
                <a16:creationId xmlns:a16="http://schemas.microsoft.com/office/drawing/2014/main" id="{C7656E60-5BC9-EEE8-4D93-11BAC266B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604" y="1022267"/>
            <a:ext cx="2102151" cy="1874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7528C-82AB-6474-2D57-EF0AD2564F41}"/>
              </a:ext>
            </a:extLst>
          </p:cNvPr>
          <p:cNvSpPr txBox="1"/>
          <p:nvPr/>
        </p:nvSpPr>
        <p:spPr>
          <a:xfrm>
            <a:off x="8674204" y="3298724"/>
            <a:ext cx="24071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동일영상 </a:t>
            </a:r>
          </a:p>
        </p:txBody>
      </p:sp>
      <p:pic>
        <p:nvPicPr>
          <p:cNvPr id="15" name="그림 14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B221AD9F-196C-C361-E2A8-B6DBDD90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127" y="881545"/>
            <a:ext cx="2672916" cy="2271623"/>
          </a:xfrm>
          <a:prstGeom prst="rect">
            <a:avLst/>
          </a:prstGeom>
        </p:spPr>
      </p:pic>
      <p:pic>
        <p:nvPicPr>
          <p:cNvPr id="16" name="그림 15" descr="의류, 사람, 인간의 얼굴, 건물이(가) 표시된 사진&#10;&#10;자동 생성된 설명">
            <a:extLst>
              <a:ext uri="{FF2B5EF4-FFF2-40B4-BE49-F238E27FC236}">
                <a16:creationId xmlns:a16="http://schemas.microsoft.com/office/drawing/2014/main" id="{D0F5A0F1-86C4-63AE-1D99-D8D3250FD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53" y="887296"/>
            <a:ext cx="2418271" cy="23895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892939-6FD1-2CF8-6AB6-89040C9622AD}"/>
              </a:ext>
            </a:extLst>
          </p:cNvPr>
          <p:cNvSpPr txBox="1"/>
          <p:nvPr/>
        </p:nvSpPr>
        <p:spPr>
          <a:xfrm>
            <a:off x="579751" y="3298725"/>
            <a:ext cx="24071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원본  (me512.raw)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B4720-4DBB-86DD-D662-0678C0CDEAD0}"/>
              </a:ext>
            </a:extLst>
          </p:cNvPr>
          <p:cNvSpPr txBox="1"/>
          <p:nvPr/>
        </p:nvSpPr>
        <p:spPr>
          <a:xfrm>
            <a:off x="566713" y="161134"/>
            <a:ext cx="5339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ea typeface="+mn-lt"/>
                <a:cs typeface="+mn-lt"/>
              </a:rPr>
              <a:t>출력 </a:t>
            </a:r>
            <a:endParaRPr lang="ko-KR" sz="3200" dirty="0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09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8CC02-E391-FE35-1134-63C80B69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7708-321F-430E-BA7D-B7432D7C4A7B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1C432-EA96-6940-5597-EC397278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7CC4E-B1A9-2315-F439-5B157A10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777" y="6356350"/>
            <a:ext cx="676429" cy="365125"/>
          </a:xfrm>
        </p:spPr>
        <p:txBody>
          <a:bodyPr/>
          <a:lstStyle/>
          <a:p>
            <a:fld id="{5E4DE196-8A13-4FF7-A07E-102851959EAB}" type="slidenum">
              <a:rPr lang="en-US"/>
              <a:t>11</a:t>
            </a:fld>
            <a:r>
              <a:rPr lang="en-US">
                <a:ea typeface="+mj-lt"/>
                <a:cs typeface="+mj-lt"/>
              </a:rPr>
              <a:t>/14</a:t>
            </a:r>
            <a:endParaRPr lang="en-US" dirty="0"/>
          </a:p>
        </p:txBody>
      </p:sp>
      <p:pic>
        <p:nvPicPr>
          <p:cNvPr id="8" name="그림 7" descr="텍스트, 스크린샷, 스티치, 모노크롬이(가) 표시된 사진&#10;&#10;자동 생성된 설명">
            <a:extLst>
              <a:ext uri="{FF2B5EF4-FFF2-40B4-BE49-F238E27FC236}">
                <a16:creationId xmlns:a16="http://schemas.microsoft.com/office/drawing/2014/main" id="{04C6CB2C-5AAA-8647-7075-C02662EE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0" y="618435"/>
            <a:ext cx="4900261" cy="3059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B88CE-3995-7422-09D8-C4A391ECDA91}"/>
              </a:ext>
            </a:extLst>
          </p:cNvPr>
          <p:cNvSpPr txBox="1"/>
          <p:nvPr/>
        </p:nvSpPr>
        <p:spPr>
          <a:xfrm>
            <a:off x="596498" y="3816326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E</a:t>
            </a:r>
            <a:r>
              <a:rPr lang="ko-KR" altLang="en-US" dirty="0"/>
              <a:t>. 확대(포워딩) 배율:3배</a:t>
            </a:r>
          </a:p>
        </p:txBody>
      </p:sp>
      <p:pic>
        <p:nvPicPr>
          <p:cNvPr id="10" name="그림 9" descr="텍스트, 스크린샷, 인간의 얼굴, 흑백이(가) 표시된 사진&#10;&#10;자동 생성된 설명">
            <a:extLst>
              <a:ext uri="{FF2B5EF4-FFF2-40B4-BE49-F238E27FC236}">
                <a16:creationId xmlns:a16="http://schemas.microsoft.com/office/drawing/2014/main" id="{94AAC957-6E84-44B1-54CC-30DAFDD8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20" y="618435"/>
            <a:ext cx="4902220" cy="3059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0D952-113A-EB72-B9D8-AFF0F8742105}"/>
              </a:ext>
            </a:extLst>
          </p:cNvPr>
          <p:cNvSpPr txBox="1"/>
          <p:nvPr/>
        </p:nvSpPr>
        <p:spPr>
          <a:xfrm>
            <a:off x="6648324" y="3816326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확대(</a:t>
            </a:r>
            <a:r>
              <a:rPr lang="ko-KR" altLang="en-US" dirty="0" err="1"/>
              <a:t>백워딩</a:t>
            </a:r>
            <a:r>
              <a:rPr lang="ko-KR" altLang="en-US" dirty="0"/>
              <a:t>) 배율:3배</a:t>
            </a:r>
          </a:p>
        </p:txBody>
      </p:sp>
      <p:pic>
        <p:nvPicPr>
          <p:cNvPr id="2" name="그림 1" descr="의류, 인간의 얼굴, 흑백, 인화지이(가) 표시된 사진&#10;&#10;자동 생성된 설명">
            <a:extLst>
              <a:ext uri="{FF2B5EF4-FFF2-40B4-BE49-F238E27FC236}">
                <a16:creationId xmlns:a16="http://schemas.microsoft.com/office/drawing/2014/main" id="{4C9FE1C5-04C0-5ADF-8858-D61FAD9F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0" y="4176054"/>
            <a:ext cx="2263356" cy="194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AC9A1-1144-4692-7FDE-BE3137ABF4B5}"/>
              </a:ext>
            </a:extLst>
          </p:cNvPr>
          <p:cNvSpPr txBox="1"/>
          <p:nvPr/>
        </p:nvSpPr>
        <p:spPr>
          <a:xfrm>
            <a:off x="783403" y="6116703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G</a:t>
            </a:r>
            <a:r>
              <a:rPr lang="ko-KR" altLang="en-US" dirty="0"/>
              <a:t>. 회전(회전각도 15도)</a:t>
            </a:r>
          </a:p>
        </p:txBody>
      </p:sp>
      <p:pic>
        <p:nvPicPr>
          <p:cNvPr id="7" name="그림 6" descr="의류, 인간의 얼굴, 건물, 사람이(가) 표시된 사진&#10;&#10;자동 생성된 설명">
            <a:extLst>
              <a:ext uri="{FF2B5EF4-FFF2-40B4-BE49-F238E27FC236}">
                <a16:creationId xmlns:a16="http://schemas.microsoft.com/office/drawing/2014/main" id="{304AD8B0-21E5-95CE-C1CE-64B67BB59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166" y="4180367"/>
            <a:ext cx="2245745" cy="1938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9E24E-56EF-3B6A-51BA-772B69FBA297}"/>
              </a:ext>
            </a:extLst>
          </p:cNvPr>
          <p:cNvSpPr txBox="1"/>
          <p:nvPr/>
        </p:nvSpPr>
        <p:spPr>
          <a:xfrm>
            <a:off x="3730761" y="6116702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H</a:t>
            </a:r>
            <a:r>
              <a:rPr lang="ko-KR" altLang="en-US" dirty="0"/>
              <a:t>. 회전수정 (회전각도 15도)</a:t>
            </a:r>
          </a:p>
        </p:txBody>
      </p:sp>
      <p:pic>
        <p:nvPicPr>
          <p:cNvPr id="13" name="그림 12" descr="인간의 얼굴, 사람, 흑백, 의류이(가) 표시된 사진&#10;&#10;자동 생성된 설명">
            <a:extLst>
              <a:ext uri="{FF2B5EF4-FFF2-40B4-BE49-F238E27FC236}">
                <a16:creationId xmlns:a16="http://schemas.microsoft.com/office/drawing/2014/main" id="{A8946650-1CF5-2206-F78A-D333221E1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370" y="4176234"/>
            <a:ext cx="2245564" cy="1946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7E1E50-D79B-E8C0-202F-5D2250C4BB1C}"/>
              </a:ext>
            </a:extLst>
          </p:cNvPr>
          <p:cNvSpPr txBox="1"/>
          <p:nvPr/>
        </p:nvSpPr>
        <p:spPr>
          <a:xfrm>
            <a:off x="7037553" y="6116701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I</a:t>
            </a:r>
            <a:r>
              <a:rPr lang="ko-KR" altLang="en-US" dirty="0"/>
              <a:t>. 히스토그램 스트레칭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C543C-5DCD-BA7A-E888-726EE6488AFB}"/>
              </a:ext>
            </a:extLst>
          </p:cNvPr>
          <p:cNvSpPr txBox="1"/>
          <p:nvPr/>
        </p:nvSpPr>
        <p:spPr>
          <a:xfrm>
            <a:off x="566713" y="161134"/>
            <a:ext cx="5339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ea typeface="+mn-lt"/>
                <a:cs typeface="+mn-lt"/>
              </a:rPr>
              <a:t>출력 </a:t>
            </a:r>
            <a:endParaRPr lang="ko-KR" sz="3200" dirty="0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2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6D9E2-A010-4D4A-5664-83C818F3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A8C0-6056-496B-9502-5DEBC1518533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D296D-6C89-46C6-3F61-C1126CFA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6CC22-4982-3F67-3D19-A66DC602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555" y="6412794"/>
            <a:ext cx="831651" cy="351014"/>
          </a:xfrm>
        </p:spPr>
        <p:txBody>
          <a:bodyPr/>
          <a:lstStyle/>
          <a:p>
            <a:fld id="{5E4DE196-8A13-4FF7-A07E-102851959EAB}" type="slidenum">
              <a:rPr lang="en-US" dirty="0"/>
              <a:t>12</a:t>
            </a:fld>
            <a:r>
              <a:rPr lang="en-US" dirty="0"/>
              <a:t>/14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7AEBC-6D28-DE01-596E-4E8CFC7BBFF3}"/>
              </a:ext>
            </a:extLst>
          </p:cNvPr>
          <p:cNvSpPr txBox="1"/>
          <p:nvPr/>
        </p:nvSpPr>
        <p:spPr>
          <a:xfrm>
            <a:off x="783137" y="3327495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J</a:t>
            </a:r>
            <a:r>
              <a:rPr lang="ko-KR" altLang="en-US" dirty="0"/>
              <a:t>. 엔드-인 </a:t>
            </a:r>
          </a:p>
        </p:txBody>
      </p:sp>
      <p:pic>
        <p:nvPicPr>
          <p:cNvPr id="7" name="그림 6" descr="흑백, 의류, 인간의 얼굴, 모자이(가) 표시된 사진&#10;&#10;자동 생성된 설명">
            <a:extLst>
              <a:ext uri="{FF2B5EF4-FFF2-40B4-BE49-F238E27FC236}">
                <a16:creationId xmlns:a16="http://schemas.microsoft.com/office/drawing/2014/main" id="{D2270AF9-B5B1-5BB3-338A-9DF5C148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00" y="726024"/>
            <a:ext cx="2873496" cy="2578940"/>
          </a:xfrm>
          <a:prstGeom prst="rect">
            <a:avLst/>
          </a:prstGeom>
        </p:spPr>
      </p:pic>
      <p:pic>
        <p:nvPicPr>
          <p:cNvPr id="8" name="그림 7" descr="흑백, 건물, 인간의 얼굴, 창문이(가) 표시된 사진&#10;&#10;자동 생성된 설명">
            <a:extLst>
              <a:ext uri="{FF2B5EF4-FFF2-40B4-BE49-F238E27FC236}">
                <a16:creationId xmlns:a16="http://schemas.microsoft.com/office/drawing/2014/main" id="{4CBCC2DC-FE5F-55A3-7D77-A2E63CA4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631" y="735282"/>
            <a:ext cx="2863791" cy="255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C5335E-2D8D-E3BB-50FC-06B70182C8FE}"/>
              </a:ext>
            </a:extLst>
          </p:cNvPr>
          <p:cNvSpPr txBox="1"/>
          <p:nvPr/>
        </p:nvSpPr>
        <p:spPr>
          <a:xfrm>
            <a:off x="4161816" y="3327494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K. </a:t>
            </a:r>
            <a:r>
              <a:rPr lang="ko-KR" altLang="en-US" dirty="0" err="1"/>
              <a:t>평활화</a:t>
            </a:r>
            <a:r>
              <a:rPr lang="ko-KR" altLang="en-US" dirty="0"/>
              <a:t>  </a:t>
            </a:r>
          </a:p>
        </p:txBody>
      </p:sp>
      <p:pic>
        <p:nvPicPr>
          <p:cNvPr id="10" name="그림 9" descr="그림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60608F39-252C-910A-3AEA-B7580245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220" y="740045"/>
            <a:ext cx="2863970" cy="2579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A83E1-DFD6-4619-1BBF-D6FCC5512A0A}"/>
              </a:ext>
            </a:extLst>
          </p:cNvPr>
          <p:cNvSpPr txBox="1"/>
          <p:nvPr/>
        </p:nvSpPr>
        <p:spPr>
          <a:xfrm>
            <a:off x="7540495" y="3313116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 </a:t>
            </a:r>
            <a:r>
              <a:rPr lang="ko-KR" altLang="en-US" dirty="0" err="1"/>
              <a:t>L</a:t>
            </a:r>
            <a:r>
              <a:rPr lang="ko-KR" altLang="en-US" dirty="0"/>
              <a:t>. </a:t>
            </a:r>
            <a:r>
              <a:rPr lang="ko-KR" altLang="en-US" dirty="0" err="1"/>
              <a:t>엠보싱</a:t>
            </a:r>
            <a:r>
              <a:rPr lang="ko-KR" altLang="en-US" dirty="0"/>
              <a:t>   </a:t>
            </a:r>
          </a:p>
        </p:txBody>
      </p:sp>
      <p:pic>
        <p:nvPicPr>
          <p:cNvPr id="12" name="그림 11" descr="인간의 얼굴, 사람, 의류, 흑백이(가) 표시된 사진&#10;&#10;자동 생성된 설명">
            <a:extLst>
              <a:ext uri="{FF2B5EF4-FFF2-40B4-BE49-F238E27FC236}">
                <a16:creationId xmlns:a16="http://schemas.microsoft.com/office/drawing/2014/main" id="{59531D24-7D47-6E84-89FA-AF627C7A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2" y="3792807"/>
            <a:ext cx="2863611" cy="2397066"/>
          </a:xfrm>
          <a:prstGeom prst="rect">
            <a:avLst/>
          </a:prstGeom>
        </p:spPr>
      </p:pic>
      <p:pic>
        <p:nvPicPr>
          <p:cNvPr id="13" name="그림 12" descr="블랙, 어둠, 스크린샷, 흑백이(가) 표시된 사진&#10;&#10;자동 생성된 설명">
            <a:extLst>
              <a:ext uri="{FF2B5EF4-FFF2-40B4-BE49-F238E27FC236}">
                <a16:creationId xmlns:a16="http://schemas.microsoft.com/office/drawing/2014/main" id="{2A6D6888-B134-112B-AF41-8F4F21CE9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573" y="3792897"/>
            <a:ext cx="2882661" cy="239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39DD8-0EEB-3772-67F1-A77A69761BED}"/>
              </a:ext>
            </a:extLst>
          </p:cNvPr>
          <p:cNvSpPr txBox="1"/>
          <p:nvPr/>
        </p:nvSpPr>
        <p:spPr>
          <a:xfrm>
            <a:off x="783136" y="6246098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M.블러링</a:t>
            </a:r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0C8C8-857F-61B5-040A-64505B199B1D}"/>
              </a:ext>
            </a:extLst>
          </p:cNvPr>
          <p:cNvSpPr txBox="1"/>
          <p:nvPr/>
        </p:nvSpPr>
        <p:spPr>
          <a:xfrm>
            <a:off x="4161816" y="6246099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N.수직에지</a:t>
            </a:r>
            <a:r>
              <a:rPr lang="ko-KR" altLang="en-US" dirty="0"/>
              <a:t>  </a:t>
            </a:r>
          </a:p>
        </p:txBody>
      </p:sp>
      <p:pic>
        <p:nvPicPr>
          <p:cNvPr id="16" name="그림 15" descr="블랙, 어둠, 흑백, 스크린샷이(가) 표시된 사진&#10;&#10;자동 생성된 설명">
            <a:extLst>
              <a:ext uri="{FF2B5EF4-FFF2-40B4-BE49-F238E27FC236}">
                <a16:creationId xmlns:a16="http://schemas.microsoft.com/office/drawing/2014/main" id="{92A71D18-AE96-85F6-8A89-802759354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458" y="3788134"/>
            <a:ext cx="2873495" cy="2406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23664E-7893-5E0E-46B8-9A11EE4788FB}"/>
              </a:ext>
            </a:extLst>
          </p:cNvPr>
          <p:cNvSpPr txBox="1"/>
          <p:nvPr/>
        </p:nvSpPr>
        <p:spPr>
          <a:xfrm>
            <a:off x="7540495" y="6246098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O.수평에지</a:t>
            </a:r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7F2CC6-1EBB-563F-0E9F-E14504C14FEC}"/>
              </a:ext>
            </a:extLst>
          </p:cNvPr>
          <p:cNvSpPr txBox="1"/>
          <p:nvPr/>
        </p:nvSpPr>
        <p:spPr>
          <a:xfrm>
            <a:off x="566713" y="161134"/>
            <a:ext cx="5339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ea typeface="+mn-lt"/>
                <a:cs typeface="+mn-lt"/>
              </a:rPr>
              <a:t>출력 </a:t>
            </a:r>
            <a:endParaRPr lang="ko-KR" sz="3200" dirty="0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585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6D9E2-A010-4D4A-5664-83C818F3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A8C0-6056-496B-9502-5DEBC1518533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D296D-6C89-46C6-3F61-C1126CFA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6CC22-4982-3F67-3D19-A66DC602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3094" y="6298841"/>
            <a:ext cx="708112" cy="379502"/>
          </a:xfrm>
        </p:spPr>
        <p:txBody>
          <a:bodyPr/>
          <a:lstStyle/>
          <a:p>
            <a:r>
              <a:rPr lang="en-US" dirty="0"/>
              <a:t>13/14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7AEBC-6D28-DE01-596E-4E8CFC7BBFF3}"/>
              </a:ext>
            </a:extLst>
          </p:cNvPr>
          <p:cNvSpPr txBox="1"/>
          <p:nvPr/>
        </p:nvSpPr>
        <p:spPr>
          <a:xfrm>
            <a:off x="754649" y="3361042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P</a:t>
            </a:r>
            <a:r>
              <a:rPr lang="ko-KR" altLang="en-US" dirty="0"/>
              <a:t>. </a:t>
            </a:r>
            <a:r>
              <a:rPr lang="ko-KR" altLang="en-US" dirty="0" err="1"/>
              <a:t>수평+수직</a:t>
            </a:r>
            <a:r>
              <a:rPr lang="ko-KR" altLang="en-US" dirty="0"/>
              <a:t>  (</a:t>
            </a:r>
            <a:r>
              <a:rPr lang="ko-KR" altLang="en-US" dirty="0" err="1"/>
              <a:t>임계값</a:t>
            </a:r>
            <a:r>
              <a:rPr lang="ko-KR" altLang="en-US" dirty="0"/>
              <a:t> : 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5335E-2D8D-E3BB-50FC-06B70182C8FE}"/>
              </a:ext>
            </a:extLst>
          </p:cNvPr>
          <p:cNvSpPr txBox="1"/>
          <p:nvPr/>
        </p:nvSpPr>
        <p:spPr>
          <a:xfrm>
            <a:off x="4133328" y="3361041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R</a:t>
            </a:r>
            <a:r>
              <a:rPr lang="ko-KR" altLang="en-US" dirty="0"/>
              <a:t>.​ </a:t>
            </a:r>
            <a:r>
              <a:rPr lang="ko-KR" altLang="en-US" dirty="0" err="1"/>
              <a:t>소벨</a:t>
            </a:r>
            <a:r>
              <a:rPr lang="ko-KR" altLang="en-US" dirty="0"/>
              <a:t> </a:t>
            </a:r>
            <a:r>
              <a:rPr lang="ko-KR" altLang="en-US" dirty="0" err="1"/>
              <a:t>엣지</a:t>
            </a:r>
            <a:r>
              <a:rPr lang="ko-KR" altLang="en-US" dirty="0"/>
              <a:t> 검출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A83E1-DFD6-4619-1BBF-D6FCC5512A0A}"/>
              </a:ext>
            </a:extLst>
          </p:cNvPr>
          <p:cNvSpPr txBox="1"/>
          <p:nvPr/>
        </p:nvSpPr>
        <p:spPr>
          <a:xfrm>
            <a:off x="7512007" y="3346663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T</a:t>
            </a:r>
            <a:r>
              <a:rPr lang="ko-KR" altLang="en-US" dirty="0"/>
              <a:t>. 로버츠 </a:t>
            </a:r>
            <a:r>
              <a:rPr lang="ko-KR" altLang="en-US" dirty="0" err="1"/>
              <a:t>엣지</a:t>
            </a:r>
            <a:r>
              <a:rPr lang="ko-KR" altLang="en-US" dirty="0"/>
              <a:t> 검출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39DD8-0EEB-3772-67F1-A77A69761BED}"/>
              </a:ext>
            </a:extLst>
          </p:cNvPr>
          <p:cNvSpPr txBox="1"/>
          <p:nvPr/>
        </p:nvSpPr>
        <p:spPr>
          <a:xfrm>
            <a:off x="754648" y="6279645"/>
            <a:ext cx="313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Y</a:t>
            </a:r>
            <a:r>
              <a:rPr lang="ko-KR" altLang="en-US" dirty="0"/>
              <a:t>. </a:t>
            </a:r>
            <a:r>
              <a:rPr lang="ko-KR" altLang="en-US" dirty="0" err="1"/>
              <a:t>프리윗</a:t>
            </a:r>
            <a:r>
              <a:rPr lang="ko-KR" altLang="en-US" dirty="0"/>
              <a:t> </a:t>
            </a:r>
            <a:r>
              <a:rPr lang="ko-KR" altLang="en-US" dirty="0" err="1"/>
              <a:t>엣지</a:t>
            </a:r>
            <a:r>
              <a:rPr lang="ko-KR" altLang="en-US" dirty="0"/>
              <a:t> 검출 </a:t>
            </a:r>
          </a:p>
        </p:txBody>
      </p:sp>
      <p:pic>
        <p:nvPicPr>
          <p:cNvPr id="2" name="그림 1" descr="텍스트, 예술, 블랙, 그림이(가) 표시된 사진&#10;&#10;자동 생성된 설명">
            <a:extLst>
              <a:ext uri="{FF2B5EF4-FFF2-40B4-BE49-F238E27FC236}">
                <a16:creationId xmlns:a16="http://schemas.microsoft.com/office/drawing/2014/main" id="{05AB5E9B-0289-C859-8EB9-AED8D1DC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54" y="787520"/>
            <a:ext cx="2993007" cy="2580017"/>
          </a:xfrm>
          <a:prstGeom prst="rect">
            <a:avLst/>
          </a:prstGeom>
        </p:spPr>
      </p:pic>
      <p:pic>
        <p:nvPicPr>
          <p:cNvPr id="18" name="그림 17" descr="흑백, 포유류, 그림, 모자이(가) 표시된 사진&#10;&#10;자동 생성된 설명">
            <a:extLst>
              <a:ext uri="{FF2B5EF4-FFF2-40B4-BE49-F238E27FC236}">
                <a16:creationId xmlns:a16="http://schemas.microsoft.com/office/drawing/2014/main" id="{EC4D0197-6A78-310E-0A6C-CCF872C5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11" y="773502"/>
            <a:ext cx="2744459" cy="2579298"/>
          </a:xfrm>
          <a:prstGeom prst="rect">
            <a:avLst/>
          </a:prstGeom>
        </p:spPr>
      </p:pic>
      <p:pic>
        <p:nvPicPr>
          <p:cNvPr id="19" name="그림 18" descr="흑백, 그림, 의류, 예술이(가) 표시된 사진&#10;&#10;자동 생성된 설명">
            <a:extLst>
              <a:ext uri="{FF2B5EF4-FFF2-40B4-BE49-F238E27FC236}">
                <a16:creationId xmlns:a16="http://schemas.microsoft.com/office/drawing/2014/main" id="{0A383371-26CB-805F-A3AD-33D3ACC7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85" y="787969"/>
            <a:ext cx="2883020" cy="2579119"/>
          </a:xfrm>
          <a:prstGeom prst="rect">
            <a:avLst/>
          </a:prstGeom>
        </p:spPr>
      </p:pic>
      <p:pic>
        <p:nvPicPr>
          <p:cNvPr id="20" name="그림 19" descr="흑백, 포유류, 건물, 그림이(가) 표시된 사진&#10;&#10;자동 생성된 설명">
            <a:extLst>
              <a:ext uri="{FF2B5EF4-FFF2-40B4-BE49-F238E27FC236}">
                <a16:creationId xmlns:a16="http://schemas.microsoft.com/office/drawing/2014/main" id="{05BE78A0-6970-3963-84D4-FE1F54433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06" y="3716188"/>
            <a:ext cx="3012057" cy="2545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A1C49E-9650-59E6-2DF5-6BE8A63B4BDA}"/>
              </a:ext>
            </a:extLst>
          </p:cNvPr>
          <p:cNvSpPr txBox="1"/>
          <p:nvPr/>
        </p:nvSpPr>
        <p:spPr>
          <a:xfrm>
            <a:off x="566713" y="161134"/>
            <a:ext cx="5339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ea typeface="+mn-lt"/>
                <a:cs typeface="+mn-lt"/>
              </a:rPr>
              <a:t>출력 </a:t>
            </a:r>
            <a:endParaRPr lang="ko-KR" sz="3200" dirty="0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67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9F84C-4D38-D6B8-7D0E-5D55059A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ED22-0DFB-4C05-8A86-9FAA8CC7D5D8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DF00-C216-0DA2-9AE5-FA62F336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A520D-0C4A-FC49-A8FD-65D2528C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666" y="6356350"/>
            <a:ext cx="690540" cy="365125"/>
          </a:xfrm>
        </p:spPr>
        <p:txBody>
          <a:bodyPr/>
          <a:lstStyle/>
          <a:p>
            <a:r>
              <a:rPr lang="en-US"/>
              <a:t>14/</a:t>
            </a:r>
            <a:fld id="{5E4DE196-8A13-4FF7-A07E-102851959EAB}" type="slidenum">
              <a:rPr lang="en-US" dirty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5FAEB-0C88-9676-2E86-3E5B3C8FA4CB}"/>
              </a:ext>
            </a:extLst>
          </p:cNvPr>
          <p:cNvSpPr txBox="1"/>
          <p:nvPr/>
        </p:nvSpPr>
        <p:spPr>
          <a:xfrm>
            <a:off x="566713" y="161134"/>
            <a:ext cx="92627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solidFill>
                  <a:srgbClr val="0070C0"/>
                </a:solidFill>
                <a:ea typeface="+mn-lt"/>
                <a:cs typeface="+mn-lt"/>
              </a:rPr>
              <a:t>프로젝트에서 </a:t>
            </a:r>
            <a:r>
              <a:rPr lang="ko-KR" altLang="en-US" sz="3600" err="1">
                <a:solidFill>
                  <a:srgbClr val="0070C0"/>
                </a:solidFill>
                <a:ea typeface="+mn-lt"/>
                <a:cs typeface="+mn-lt"/>
              </a:rPr>
              <a:t>느낀점,한계점,향후</a:t>
            </a:r>
            <a:r>
              <a:rPr lang="ko-KR" altLang="en-US" sz="3600" dirty="0">
                <a:solidFill>
                  <a:srgbClr val="0070C0"/>
                </a:solidFill>
                <a:ea typeface="+mn-lt"/>
                <a:cs typeface="+mn-lt"/>
              </a:rPr>
              <a:t> 발전 방향 </a:t>
            </a:r>
            <a:endParaRPr lang="ko-KR" sz="3600" dirty="0">
              <a:solidFill>
                <a:srgbClr val="0070C0"/>
              </a:solidFill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D9F15-D9A0-4FFA-2B99-C2389C1A9713}"/>
              </a:ext>
            </a:extLst>
          </p:cNvPr>
          <p:cNvSpPr txBox="1"/>
          <p:nvPr/>
        </p:nvSpPr>
        <p:spPr>
          <a:xfrm>
            <a:off x="568201" y="1263200"/>
            <a:ext cx="991164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ko-KR" altLang="en-US" sz="3400" dirty="0">
                <a:latin typeface="Malgun Gothic"/>
                <a:ea typeface="Malgun Gothic"/>
              </a:rPr>
              <a:t>이 프로젝트는 영상 처리의 기초를 학습하고, 실제로 구현해보는 데 큰 도움이 되었습니다.</a:t>
            </a:r>
            <a:endParaRPr lang="ko-KR" sz="3400" dirty="0">
              <a:latin typeface="Malgun Gothic"/>
              <a:ea typeface="Malgun Gothic"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ko-KR" altLang="en-US" sz="3400" dirty="0">
                <a:latin typeface="Malgun Gothic"/>
                <a:ea typeface="Malgun Gothic"/>
              </a:rPr>
              <a:t>다양한 한계점이 존재하지만, 향후 발전 방향을 통해 이를 개선하고 확장할 수 있는 많은 가능성이 </a:t>
            </a:r>
            <a:r>
              <a:rPr lang="ko-KR" altLang="en-US" sz="3400" dirty="0" err="1">
                <a:latin typeface="Malgun Gothic"/>
                <a:ea typeface="Malgun Gothic"/>
              </a:rPr>
              <a:t>있는거</a:t>
            </a:r>
            <a:r>
              <a:rPr lang="ko-KR" altLang="en-US" sz="3400" dirty="0">
                <a:latin typeface="Malgun Gothic"/>
                <a:ea typeface="Malgun Gothic"/>
              </a:rPr>
              <a:t> 같습니다. </a:t>
            </a:r>
            <a:endParaRPr lang="ko-KR" sz="3400" dirty="0">
              <a:latin typeface="Malgun Gothic"/>
              <a:ea typeface="Malgun Gothic"/>
            </a:endParaRPr>
          </a:p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ko-KR" altLang="en-US" sz="3400" dirty="0">
                <a:latin typeface="Malgun Gothic"/>
                <a:ea typeface="Malgun Gothic"/>
              </a:rPr>
              <a:t>더 열심히 배워서 완성도 높은 영상 처리 프로그램으로 </a:t>
            </a:r>
            <a:r>
              <a:rPr lang="ko-KR" altLang="en-US" sz="3400" dirty="0" err="1">
                <a:latin typeface="Malgun Gothic"/>
                <a:ea typeface="Malgun Gothic"/>
              </a:rPr>
              <a:t>만들수</a:t>
            </a:r>
            <a:r>
              <a:rPr lang="ko-KR" altLang="en-US" sz="3400" dirty="0">
                <a:latin typeface="Malgun Gothic"/>
                <a:ea typeface="Malgun Gothic"/>
              </a:rPr>
              <a:t> 있게 제가 </a:t>
            </a:r>
            <a:r>
              <a:rPr lang="ko-KR" altLang="en-US" sz="3400" dirty="0" err="1">
                <a:latin typeface="Malgun Gothic"/>
                <a:ea typeface="Malgun Gothic"/>
              </a:rPr>
              <a:t>발전할수</a:t>
            </a:r>
            <a:r>
              <a:rPr lang="ko-KR" altLang="en-US" sz="3400" dirty="0">
                <a:latin typeface="Malgun Gothic"/>
                <a:ea typeface="Malgun Gothic"/>
              </a:rPr>
              <a:t> </a:t>
            </a:r>
            <a:r>
              <a:rPr lang="ko-KR" altLang="en-US" sz="3400" dirty="0" err="1">
                <a:latin typeface="Malgun Gothic"/>
                <a:ea typeface="Malgun Gothic"/>
              </a:rPr>
              <a:t>있을거</a:t>
            </a:r>
            <a:r>
              <a:rPr lang="ko-KR" altLang="en-US" sz="3400" dirty="0">
                <a:latin typeface="Malgun Gothic"/>
                <a:ea typeface="Malgun Gothic"/>
              </a:rPr>
              <a:t> 같습니다.</a:t>
            </a:r>
            <a:endParaRPr lang="ko-KR" sz="3400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000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3D3C3-FE95-1A36-559D-382437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70C0"/>
                </a:solidFill>
              </a:rPr>
              <a:t>목차 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2EDE7-D713-768C-34A1-86C604510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3200" dirty="0"/>
              <a:t>1.프로젝트 개요</a:t>
            </a:r>
            <a:endParaRPr lang="ko-KR" sz="3200"/>
          </a:p>
          <a:p>
            <a:r>
              <a:rPr lang="ko-KR" altLang="en-US" sz="3200" dirty="0"/>
              <a:t>2.개발환경</a:t>
            </a:r>
            <a:endParaRPr lang="ko-KR" sz="3200"/>
          </a:p>
          <a:p>
            <a:r>
              <a:rPr lang="ko-KR" altLang="en-US" sz="3200" dirty="0"/>
              <a:t>3.프로그램의 특이점</a:t>
            </a:r>
            <a:endParaRPr lang="ko-KR" sz="3200"/>
          </a:p>
          <a:p>
            <a:r>
              <a:rPr lang="en-US" altLang="ko-KR" sz="3200" dirty="0"/>
              <a:t>4.프로그램의 </a:t>
            </a:r>
            <a:r>
              <a:rPr lang="en-US" altLang="ko-KR" sz="3200" dirty="0" err="1"/>
              <a:t>주요</a:t>
            </a:r>
            <a:r>
              <a:rPr lang="en-US" altLang="ko-KR" sz="3200" dirty="0"/>
              <a:t> </a:t>
            </a:r>
            <a:r>
              <a:rPr lang="en-US" altLang="ko-KR" sz="3200" dirty="0" err="1"/>
              <a:t>흐름</a:t>
            </a:r>
            <a:r>
              <a:rPr lang="en-US" altLang="ko-KR" sz="3200" dirty="0"/>
              <a:t> </a:t>
            </a:r>
            <a:endParaRPr lang="ko-KR" altLang="en-US" dirty="0"/>
          </a:p>
          <a:p>
            <a:r>
              <a:rPr lang="en-US" altLang="ko-KR" sz="3200" dirty="0"/>
              <a:t>5.주요 </a:t>
            </a:r>
            <a:r>
              <a:rPr lang="en-US" altLang="ko-KR" sz="3200" dirty="0" err="1"/>
              <a:t>코드</a:t>
            </a:r>
            <a:r>
              <a:rPr lang="en-US" altLang="ko-KR" sz="3200" dirty="0"/>
              <a:t> 및 </a:t>
            </a:r>
            <a:r>
              <a:rPr lang="en-US" altLang="ko-KR" sz="3200" dirty="0" err="1"/>
              <a:t>출력</a:t>
            </a:r>
            <a:endParaRPr lang="en-US" altLang="ko-KR" sz="32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91B20-FBAA-B2DA-A6BD-7BB1D14B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CEE65-4230-461E-91F3-700DD008CF6E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9EF8F-B932-D070-E286-6E9D7E56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DCDA0-6E7B-7405-D3FC-ACB7398C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7888" y="6356350"/>
            <a:ext cx="1043318" cy="365125"/>
          </a:xfrm>
        </p:spPr>
        <p:txBody>
          <a:bodyPr/>
          <a:lstStyle/>
          <a:p>
            <a:fld id="{70C12960-6E85-460F-B6E3-5B82CB31AF3D}" type="slidenum">
              <a:rPr lang="en-US"/>
              <a:t>2</a:t>
            </a:fld>
            <a:r>
              <a:rPr lang="en-US">
                <a:ea typeface="+mj-lt"/>
                <a:cs typeface="+mj-lt"/>
              </a:rPr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5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3C13F-DDE7-0E26-410B-152BAB8E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70C0"/>
                </a:solidFill>
                <a:ea typeface="맑은 고딕"/>
              </a:rPr>
              <a:t>프로젝트의 개요 </a:t>
            </a:r>
            <a:endParaRPr lang="ko-KR" altLang="en-US" sz="4400" dirty="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3D437-9B3F-6B1B-7A28-C0AEEA967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sz="4000" dirty="0">
                <a:ea typeface="+mn-lt"/>
                <a:cs typeface="+mn-lt"/>
              </a:rPr>
              <a:t>이 프로젝트는</a:t>
            </a:r>
            <a:r>
              <a:rPr lang="ko-KR" sz="4000" dirty="0">
                <a:solidFill>
                  <a:srgbClr val="0070C0"/>
                </a:solidFill>
                <a:ea typeface="+mn-lt"/>
                <a:cs typeface="+mn-lt"/>
              </a:rPr>
              <a:t> C 언어</a:t>
            </a:r>
            <a:r>
              <a:rPr lang="ko-KR" sz="4000" dirty="0">
                <a:ea typeface="+mn-lt"/>
                <a:cs typeface="+mn-lt"/>
              </a:rPr>
              <a:t>를 사용하여 </a:t>
            </a:r>
            <a:r>
              <a:rPr lang="ko-KR" sz="4000" err="1">
                <a:ea typeface="+mn-lt"/>
                <a:cs typeface="+mn-lt"/>
              </a:rPr>
              <a:t>회색조</a:t>
            </a:r>
            <a:r>
              <a:rPr lang="ko-KR" sz="4000" dirty="0">
                <a:ea typeface="+mn-lt"/>
                <a:cs typeface="+mn-lt"/>
              </a:rPr>
              <a:t> 이미지를 처리하는 다양한 영상 처리 기능을 구현하는 </a:t>
            </a:r>
            <a:r>
              <a:rPr lang="ko-KR" sz="4000" dirty="0">
                <a:solidFill>
                  <a:srgbClr val="0070C0"/>
                </a:solidFill>
                <a:ea typeface="+mn-lt"/>
                <a:cs typeface="+mn-lt"/>
              </a:rPr>
              <a:t>콘솔 애플리케이션</a:t>
            </a:r>
            <a:r>
              <a:rPr lang="ko-KR" sz="4000" dirty="0">
                <a:ea typeface="+mn-lt"/>
                <a:cs typeface="+mn-lt"/>
              </a:rPr>
              <a:t>입니다. </a:t>
            </a:r>
            <a:r>
              <a:rPr lang="ko-KR" sz="4000" dirty="0">
                <a:solidFill>
                  <a:srgbClr val="0070C0"/>
                </a:solidFill>
                <a:ea typeface="+mn-lt"/>
                <a:cs typeface="+mn-lt"/>
              </a:rPr>
              <a:t>Windows </a:t>
            </a:r>
            <a:r>
              <a:rPr lang="ko-KR" sz="4000" err="1">
                <a:solidFill>
                  <a:srgbClr val="0070C0"/>
                </a:solidFill>
                <a:ea typeface="+mn-lt"/>
                <a:cs typeface="+mn-lt"/>
              </a:rPr>
              <a:t>API</a:t>
            </a:r>
            <a:r>
              <a:rPr lang="ko-KR" sz="4000" err="1">
                <a:ea typeface="+mn-lt"/>
                <a:cs typeface="+mn-lt"/>
              </a:rPr>
              <a:t>를</a:t>
            </a:r>
            <a:r>
              <a:rPr lang="ko-KR" sz="4000" dirty="0">
                <a:ea typeface="+mn-lt"/>
                <a:cs typeface="+mn-lt"/>
              </a:rPr>
              <a:t> 활용하여 이미지를 불러오고, 처리된 결과를 화면에 표시하는 기능을 포함합니다.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EEC60F-36F9-972D-EDFD-A15812F6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0" y="6356350"/>
            <a:ext cx="648206" cy="478013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ea typeface="맑은 고딕"/>
              </a:rPr>
              <a:t>3</a:t>
            </a:fld>
            <a:r>
              <a:rPr lang="en-US" altLang="ko-KR">
                <a:ea typeface="+mj-lt"/>
                <a:cs typeface="+mj-lt"/>
              </a:rPr>
              <a:t>/14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9845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EBC7E-3E95-F88E-B774-93279B7B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70C0"/>
                </a:solidFill>
                <a:ea typeface="맑은 고딕"/>
              </a:rPr>
              <a:t>개발환경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3D206-54F0-952F-C17F-DA05BC176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157984"/>
            <a:ext cx="10442448" cy="43566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sz="2400" b="1" dirty="0">
                <a:ea typeface="+mn-lt"/>
                <a:cs typeface="+mn-lt"/>
              </a:rPr>
              <a:t>프로그래밍 언어</a:t>
            </a:r>
            <a:r>
              <a:rPr lang="ko-KR" sz="2400" dirty="0">
                <a:ea typeface="+mn-lt"/>
                <a:cs typeface="+mn-lt"/>
              </a:rPr>
              <a:t>:</a:t>
            </a:r>
          </a:p>
          <a:p>
            <a:pPr marL="493395" lvl="1"/>
            <a:r>
              <a:rPr lang="ko-KR" sz="2400" dirty="0">
                <a:ea typeface="+mn-lt"/>
                <a:cs typeface="+mn-lt"/>
              </a:rPr>
              <a:t>C 언어</a:t>
            </a:r>
          </a:p>
          <a:p>
            <a:r>
              <a:rPr lang="ko-KR" sz="2400" b="1" dirty="0">
                <a:ea typeface="+mn-lt"/>
                <a:cs typeface="+mn-lt"/>
              </a:rPr>
              <a:t>운영 체제</a:t>
            </a:r>
            <a:r>
              <a:rPr lang="ko-KR" sz="2400" dirty="0">
                <a:ea typeface="+mn-lt"/>
                <a:cs typeface="+mn-lt"/>
              </a:rPr>
              <a:t>:</a:t>
            </a:r>
            <a:endParaRPr lang="ko-KR" sz="2400">
              <a:ea typeface="맑은 고딕"/>
            </a:endParaRPr>
          </a:p>
          <a:p>
            <a:pPr marL="493395" lvl="1"/>
            <a:r>
              <a:rPr lang="ko-KR" sz="2400" dirty="0">
                <a:ea typeface="+mn-lt"/>
                <a:cs typeface="+mn-lt"/>
              </a:rPr>
              <a:t>Windows (특히, Windows 10 및 Windows 11)</a:t>
            </a:r>
            <a:endParaRPr lang="ko-KR" sz="2400">
              <a:ea typeface="맑은 고딕"/>
            </a:endParaRPr>
          </a:p>
          <a:p>
            <a:r>
              <a:rPr lang="ko-KR" sz="2400" b="1" dirty="0">
                <a:ea typeface="+mn-lt"/>
                <a:cs typeface="+mn-lt"/>
              </a:rPr>
              <a:t>필요한 라이브러리 및 헤더 파일</a:t>
            </a:r>
            <a:r>
              <a:rPr lang="ko-KR" sz="2400" dirty="0">
                <a:ea typeface="+mn-lt"/>
                <a:cs typeface="+mn-lt"/>
              </a:rPr>
              <a:t>:</a:t>
            </a:r>
            <a:endParaRPr lang="ko-KR" sz="2400">
              <a:ea typeface="맑은 고딕"/>
            </a:endParaRPr>
          </a:p>
          <a:p>
            <a:pPr marL="493395" lvl="1"/>
            <a:r>
              <a:rPr lang="ko-KR" sz="2400" err="1">
                <a:latin typeface="Consolas"/>
                <a:ea typeface="맑은 고딕"/>
              </a:rPr>
              <a:t>stdio.h</a:t>
            </a:r>
            <a:r>
              <a:rPr lang="ko-KR" sz="2400" dirty="0">
                <a:ea typeface="+mn-lt"/>
                <a:cs typeface="+mn-lt"/>
              </a:rPr>
              <a:t>: 표준 입출력 함수 사용</a:t>
            </a:r>
            <a:endParaRPr lang="ko-KR" sz="2400">
              <a:ea typeface="맑은 고딕"/>
            </a:endParaRPr>
          </a:p>
          <a:p>
            <a:pPr marL="493395" lvl="1"/>
            <a:r>
              <a:rPr lang="ko-KR" sz="2400" err="1">
                <a:latin typeface="Consolas"/>
                <a:ea typeface="맑은 고딕"/>
              </a:rPr>
              <a:t>Windows.h</a:t>
            </a:r>
            <a:r>
              <a:rPr lang="ko-KR" sz="2400" dirty="0">
                <a:ea typeface="+mn-lt"/>
                <a:cs typeface="+mn-lt"/>
              </a:rPr>
              <a:t>: Windows API 사용을 위한 헤더</a:t>
            </a:r>
            <a:endParaRPr lang="ko-KR" sz="2400">
              <a:ea typeface="맑은 고딕"/>
            </a:endParaRPr>
          </a:p>
          <a:p>
            <a:pPr marL="493395" lvl="1"/>
            <a:r>
              <a:rPr lang="ko-KR" sz="2400" err="1">
                <a:latin typeface="Consolas"/>
                <a:ea typeface="맑은 고딕"/>
              </a:rPr>
              <a:t>math.h</a:t>
            </a:r>
            <a:r>
              <a:rPr lang="ko-KR" sz="2400" dirty="0">
                <a:ea typeface="+mn-lt"/>
                <a:cs typeface="+mn-lt"/>
              </a:rPr>
              <a:t>: 수학 함수 사용</a:t>
            </a:r>
            <a:endParaRPr lang="ko-KR" sz="2400" dirty="0"/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884701-F8CD-BC3D-9568-451EAB4B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356350"/>
            <a:ext cx="902206" cy="492124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4</a:t>
            </a:fld>
            <a:r>
              <a:rPr lang="en-US" altLang="ko-KR">
                <a:ea typeface="+mj-lt"/>
                <a:cs typeface="+mj-lt"/>
              </a:rPr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0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99230-123E-6919-8C3B-7EF12411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13" y="284548"/>
            <a:ext cx="10363200" cy="1187570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70C0"/>
                </a:solidFill>
                <a:ea typeface="맑은 고딕"/>
              </a:rPr>
              <a:t>프로그램의 특이점 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EDB3C-29A0-036F-D2CD-CB015EC8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39" y="1527508"/>
            <a:ext cx="10515600" cy="501321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>
                <a:ea typeface="맑은 고딕"/>
              </a:rPr>
              <a:t>다양한 영상 처리 기능</a:t>
            </a:r>
            <a:endParaRPr lang="ko-KR" altLang="en-US" sz="2200">
              <a:ea typeface="맑은 고딕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>
                <a:ea typeface="+mn-lt"/>
                <a:cs typeface="+mn-lt"/>
              </a:rPr>
              <a:t>밝기 조절 및 반전</a:t>
            </a:r>
            <a:r>
              <a:rPr lang="ko-KR" sz="2200" dirty="0">
                <a:ea typeface="+mn-lt"/>
                <a:cs typeface="+mn-lt"/>
              </a:rPr>
              <a:t>: 이미지의 밝기를 조절하고 색상을 반전시키는 기능을 제공합니다.</a:t>
            </a:r>
            <a:endParaRPr lang="ko-KR" sz="2200">
              <a:ea typeface="맑은 고딕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>
                <a:ea typeface="+mn-lt"/>
                <a:cs typeface="+mn-lt"/>
              </a:rPr>
              <a:t>확대 및 축소</a:t>
            </a:r>
            <a:r>
              <a:rPr lang="ko-KR" sz="2200" dirty="0">
                <a:ea typeface="+mn-lt"/>
                <a:cs typeface="+mn-lt"/>
              </a:rPr>
              <a:t>: 단순한 픽셀 복제 확대와 선형 </a:t>
            </a:r>
            <a:r>
              <a:rPr lang="ko-KR" sz="2200" dirty="0" err="1">
                <a:ea typeface="+mn-lt"/>
                <a:cs typeface="+mn-lt"/>
              </a:rPr>
              <a:t>보간법을</a:t>
            </a:r>
            <a:r>
              <a:rPr lang="ko-KR" sz="2200" dirty="0">
                <a:ea typeface="+mn-lt"/>
                <a:cs typeface="+mn-lt"/>
              </a:rPr>
              <a:t> 사용한 고품질 확대를 모두 지원합니다.</a:t>
            </a:r>
            <a:endParaRPr lang="ko-KR" sz="2200">
              <a:ea typeface="맑은 고딕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>
                <a:ea typeface="+mn-lt"/>
                <a:cs typeface="+mn-lt"/>
              </a:rPr>
              <a:t>회전</a:t>
            </a:r>
            <a:r>
              <a:rPr lang="ko-KR" sz="2200" dirty="0">
                <a:ea typeface="+mn-lt"/>
                <a:cs typeface="+mn-lt"/>
              </a:rPr>
              <a:t>: 사용자 입력 각도로 이미지를 회전시키는 기능을 두 가지 방식으로 제공합니다.</a:t>
            </a:r>
            <a:endParaRPr lang="ko-KR" sz="2200">
              <a:ea typeface="맑은 고딕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>
                <a:ea typeface="+mn-lt"/>
                <a:cs typeface="+mn-lt"/>
              </a:rPr>
              <a:t>히스토그램 처리</a:t>
            </a:r>
            <a:r>
              <a:rPr lang="ko-KR" sz="2200" dirty="0">
                <a:ea typeface="+mn-lt"/>
                <a:cs typeface="+mn-lt"/>
              </a:rPr>
              <a:t>: 히스토그램 스트레칭, 엔드-인 탐색, 히스토그램 평활화와 같은 고급 </a:t>
            </a:r>
            <a:r>
              <a:rPr lang="ko-KR" sz="2200" dirty="0" err="1">
                <a:ea typeface="+mn-lt"/>
                <a:cs typeface="+mn-lt"/>
              </a:rPr>
              <a:t>명암비</a:t>
            </a:r>
            <a:r>
              <a:rPr lang="ko-KR" sz="2200" dirty="0">
                <a:ea typeface="+mn-lt"/>
                <a:cs typeface="+mn-lt"/>
              </a:rPr>
              <a:t> 조정 기능을 포함합니다.</a:t>
            </a:r>
            <a:endParaRPr lang="ko-KR" sz="2200">
              <a:ea typeface="맑은 고딕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 err="1">
                <a:ea typeface="+mn-lt"/>
                <a:cs typeface="+mn-lt"/>
              </a:rPr>
              <a:t>엠보싱</a:t>
            </a:r>
            <a:r>
              <a:rPr lang="ko-KR" sz="2200" b="1" dirty="0">
                <a:ea typeface="+mn-lt"/>
                <a:cs typeface="+mn-lt"/>
              </a:rPr>
              <a:t> 및 </a:t>
            </a:r>
            <a:r>
              <a:rPr lang="ko-KR" sz="2200" b="1" dirty="0" err="1">
                <a:ea typeface="+mn-lt"/>
                <a:cs typeface="+mn-lt"/>
              </a:rPr>
              <a:t>블러링</a:t>
            </a:r>
            <a:r>
              <a:rPr lang="ko-KR" sz="2200" dirty="0">
                <a:ea typeface="+mn-lt"/>
                <a:cs typeface="+mn-lt"/>
              </a:rPr>
              <a:t>: 이미지에 </a:t>
            </a:r>
            <a:r>
              <a:rPr lang="ko-KR" sz="2200" dirty="0" err="1">
                <a:ea typeface="+mn-lt"/>
                <a:cs typeface="+mn-lt"/>
              </a:rPr>
              <a:t>엠보싱</a:t>
            </a:r>
            <a:r>
              <a:rPr lang="ko-KR" sz="2200" dirty="0">
                <a:ea typeface="+mn-lt"/>
                <a:cs typeface="+mn-lt"/>
              </a:rPr>
              <a:t> 효과와 </a:t>
            </a:r>
            <a:r>
              <a:rPr lang="ko-KR" sz="2200" dirty="0" err="1">
                <a:ea typeface="+mn-lt"/>
                <a:cs typeface="+mn-lt"/>
              </a:rPr>
              <a:t>블러</a:t>
            </a:r>
            <a:r>
              <a:rPr lang="ko-KR" sz="2200" dirty="0">
                <a:ea typeface="+mn-lt"/>
                <a:cs typeface="+mn-lt"/>
              </a:rPr>
              <a:t> 효과를 적용할 수 </a:t>
            </a:r>
            <a:r>
              <a:rPr lang="ko-KR" altLang="en-US" sz="2200" dirty="0">
                <a:ea typeface="+mn-lt"/>
                <a:cs typeface="+mn-lt"/>
              </a:rPr>
              <a:t>있습니다.</a:t>
            </a:r>
            <a:endParaRPr lang="ko-KR" altLang="en-US" sz="2200">
              <a:ea typeface="맑은 고딕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sz="2200" b="1" dirty="0" err="1">
                <a:ea typeface="+mn-lt"/>
                <a:cs typeface="+mn-lt"/>
              </a:rPr>
              <a:t>엣지</a:t>
            </a:r>
            <a:r>
              <a:rPr lang="ko-KR" sz="2200" b="1" dirty="0">
                <a:ea typeface="+mn-lt"/>
                <a:cs typeface="+mn-lt"/>
              </a:rPr>
              <a:t> 검출</a:t>
            </a:r>
            <a:r>
              <a:rPr lang="ko-KR" sz="2200" dirty="0">
                <a:ea typeface="+mn-lt"/>
                <a:cs typeface="+mn-lt"/>
              </a:rPr>
              <a:t>: 여러 </a:t>
            </a:r>
            <a:r>
              <a:rPr lang="ko-KR" sz="2200" dirty="0" err="1">
                <a:ea typeface="+mn-lt"/>
                <a:cs typeface="+mn-lt"/>
              </a:rPr>
              <a:t>엣지</a:t>
            </a:r>
            <a:r>
              <a:rPr lang="ko-KR" sz="2200" dirty="0">
                <a:ea typeface="+mn-lt"/>
                <a:cs typeface="+mn-lt"/>
              </a:rPr>
              <a:t> 검출 알고리즘(</a:t>
            </a:r>
            <a:r>
              <a:rPr lang="ko-KR" sz="2200" dirty="0" err="1">
                <a:ea typeface="+mn-lt"/>
                <a:cs typeface="+mn-lt"/>
              </a:rPr>
              <a:t>Sobel</a:t>
            </a:r>
            <a:r>
              <a:rPr lang="ko-KR" sz="2200" dirty="0">
                <a:ea typeface="+mn-lt"/>
                <a:cs typeface="+mn-lt"/>
              </a:rPr>
              <a:t>, </a:t>
            </a:r>
            <a:r>
              <a:rPr lang="ko-KR" sz="2200" dirty="0" err="1">
                <a:ea typeface="+mn-lt"/>
                <a:cs typeface="+mn-lt"/>
              </a:rPr>
              <a:t>Laplacian</a:t>
            </a:r>
            <a:r>
              <a:rPr lang="ko-KR" sz="2200" dirty="0">
                <a:ea typeface="+mn-lt"/>
                <a:cs typeface="+mn-lt"/>
              </a:rPr>
              <a:t> 등)을 통해 이미지의 경계선을 강조할 수 있습니다.</a:t>
            </a:r>
            <a:endParaRPr lang="ko-KR" sz="2200">
              <a:ea typeface="맑은 고딕"/>
            </a:endParaRPr>
          </a:p>
          <a:p>
            <a:pPr>
              <a:lnSpc>
                <a:spcPct val="0"/>
              </a:lnSpc>
              <a:spcBef>
                <a:spcPts val="1200"/>
              </a:spcBef>
            </a:pPr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1D0BB6-89C2-4DB4-20E0-C2221CBD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111" y="6356350"/>
            <a:ext cx="1015095" cy="478013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5</a:t>
            </a:fld>
            <a:r>
              <a:rPr lang="en-US" altLang="ko-KR">
                <a:ea typeface="+mj-lt"/>
                <a:cs typeface="+mj-lt"/>
              </a:rPr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2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446AA-9AC3-126E-8C1B-A5CB9848F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57" y="958540"/>
            <a:ext cx="10442448" cy="55265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3200" dirty="0">
                <a:ea typeface="+mn-lt"/>
                <a:cs typeface="+mn-lt"/>
              </a:rPr>
              <a:t>프로그램 실행 후 콘솔에 </a:t>
            </a:r>
            <a:r>
              <a:rPr lang="ko-KR" sz="3200" dirty="0">
                <a:ea typeface="+mn-lt"/>
                <a:cs typeface="+mn-lt"/>
              </a:rPr>
              <a:t>메뉴가 </a:t>
            </a:r>
            <a:r>
              <a:rPr lang="ko-KR" altLang="en-US" sz="3200" dirty="0">
                <a:ea typeface="+mn-lt"/>
                <a:cs typeface="+mn-lt"/>
              </a:rPr>
              <a:t>표시됩니다</a:t>
            </a:r>
            <a:r>
              <a:rPr lang="ko-KR" sz="3200" dirty="0">
                <a:ea typeface="+mn-lt"/>
                <a:cs typeface="+mn-lt"/>
              </a:rPr>
              <a:t>.</a:t>
            </a:r>
            <a:endParaRPr lang="ko-KR" altLang="en-US" sz="3200" dirty="0">
              <a:ea typeface="+mn-lt"/>
              <a:cs typeface="+mn-lt"/>
            </a:endParaRPr>
          </a:p>
          <a:p>
            <a:r>
              <a:rPr lang="ko-KR" altLang="en-US" sz="3200" dirty="0">
                <a:ea typeface="+mn-lt"/>
                <a:cs typeface="+mn-lt"/>
              </a:rPr>
              <a:t>사용자는 메뉴 항목을 선택하여 특정 영상 처리 기능을 수행합니다</a:t>
            </a:r>
            <a:r>
              <a:rPr lang="ko-KR" sz="3200" dirty="0">
                <a:ea typeface="+mn-lt"/>
                <a:cs typeface="+mn-lt"/>
              </a:rPr>
              <a:t>.</a:t>
            </a:r>
          </a:p>
          <a:p>
            <a:r>
              <a:rPr lang="ko-KR" altLang="en-US" sz="3200" dirty="0">
                <a:ea typeface="+mn-lt"/>
                <a:cs typeface="+mn-lt"/>
              </a:rPr>
              <a:t>선택된 </a:t>
            </a:r>
            <a:r>
              <a:rPr lang="ko-KR" sz="3200" dirty="0">
                <a:ea typeface="+mn-lt"/>
                <a:cs typeface="+mn-lt"/>
              </a:rPr>
              <a:t>기능에</a:t>
            </a:r>
            <a:r>
              <a:rPr lang="ko-KR" altLang="en-US" sz="3200" dirty="0">
                <a:ea typeface="+mn-lt"/>
                <a:cs typeface="+mn-lt"/>
              </a:rPr>
              <a:t> 따라 원본 이미지가 처리되고 결과가 화면에 </a:t>
            </a:r>
            <a:r>
              <a:rPr lang="ko-KR" sz="3200" dirty="0">
                <a:ea typeface="+mn-lt"/>
                <a:cs typeface="+mn-lt"/>
              </a:rPr>
              <a:t>표시됩니다.</a:t>
            </a:r>
          </a:p>
          <a:p>
            <a:r>
              <a:rPr lang="ko-KR" altLang="en-US" sz="3200" dirty="0">
                <a:ea typeface="+mn-lt"/>
                <a:cs typeface="+mn-lt"/>
              </a:rPr>
              <a:t>사용자가 </a:t>
            </a:r>
            <a:r>
              <a:rPr lang="en-US" altLang="ko-KR" sz="3200" dirty="0">
                <a:ea typeface="+mn-lt"/>
                <a:cs typeface="+mn-lt"/>
              </a:rPr>
              <a:t>'9'</a:t>
            </a:r>
            <a:r>
              <a:rPr lang="ko-KR" altLang="en-US" sz="3200" dirty="0" err="1">
                <a:ea typeface="+mn-lt"/>
                <a:cs typeface="+mn-lt"/>
              </a:rPr>
              <a:t>를</a:t>
            </a:r>
            <a:r>
              <a:rPr lang="ko-KR" altLang="en-US" sz="3200" dirty="0">
                <a:ea typeface="+mn-lt"/>
                <a:cs typeface="+mn-lt"/>
              </a:rPr>
              <a:t> 입력하면 프로그램이 종료됩니다</a:t>
            </a:r>
            <a:r>
              <a:rPr lang="ko-KR" sz="3200" dirty="0">
                <a:ea typeface="+mn-lt"/>
                <a:cs typeface="+mn-lt"/>
              </a:rPr>
              <a:t>.</a:t>
            </a:r>
            <a:endParaRPr lang="ko-KR" altLang="en-US" sz="3200" dirty="0">
              <a:ea typeface="+mn-lt"/>
              <a:cs typeface="+mn-lt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endParaRPr lang="ko-KR" sz="4000" dirty="0"/>
          </a:p>
          <a:p>
            <a:pPr>
              <a:buAutoNum type="arabicPeriod"/>
            </a:pPr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EDFE4-A079-D331-BAC8-087921A9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4333" y="6356350"/>
            <a:ext cx="986873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6</a:t>
            </a:fld>
            <a:r>
              <a:rPr lang="en-US" altLang="ko-KR">
                <a:ea typeface="+mj-lt"/>
                <a:cs typeface="+mj-lt"/>
              </a:rPr>
              <a:t>/14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9C53-3686-ACF1-50B9-4A9A79BC52DC}"/>
              </a:ext>
            </a:extLst>
          </p:cNvPr>
          <p:cNvSpPr txBox="1"/>
          <p:nvPr/>
        </p:nvSpPr>
        <p:spPr>
          <a:xfrm>
            <a:off x="538491" y="372801"/>
            <a:ext cx="55515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</a:rPr>
              <a:t>프로그램의 주요 흐름 </a:t>
            </a:r>
          </a:p>
        </p:txBody>
      </p:sp>
    </p:spTree>
    <p:extLst>
      <p:ext uri="{BB962C8B-B14F-4D97-AF65-F5344CB8AC3E}">
        <p14:creationId xmlns:p14="http://schemas.microsoft.com/office/powerpoint/2010/main" val="308605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C5356-4978-D950-144E-4365E24B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57C1B-8603-4D16-BE25-E2ABD39A81A7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D8E0C-3A15-D936-DA3C-8B451A13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6533A-A579-CA69-1772-2B884580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1207" y="6356350"/>
            <a:ext cx="779999" cy="365125"/>
          </a:xfrm>
        </p:spPr>
        <p:txBody>
          <a:bodyPr/>
          <a:lstStyle/>
          <a:p>
            <a:fld id="{5E4DE196-8A13-4FF7-A07E-102851959EAB}" type="slidenum">
              <a:rPr lang="en-US"/>
              <a:t>7</a:t>
            </a:fld>
            <a:r>
              <a:rPr lang="en-US">
                <a:ea typeface="+mj-lt"/>
                <a:cs typeface="+mj-lt"/>
              </a:rPr>
              <a:t>/14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6AA5C-BC48-71CE-64F2-CB1ECEFB1520}"/>
              </a:ext>
            </a:extLst>
          </p:cNvPr>
          <p:cNvSpPr txBox="1"/>
          <p:nvPr/>
        </p:nvSpPr>
        <p:spPr>
          <a:xfrm>
            <a:off x="538491" y="372801"/>
            <a:ext cx="35195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</a:rPr>
              <a:t>핵심 부분 요약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C833C-63D7-CBED-9EA3-96BAD40001F3}"/>
              </a:ext>
            </a:extLst>
          </p:cNvPr>
          <p:cNvSpPr txBox="1"/>
          <p:nvPr/>
        </p:nvSpPr>
        <p:spPr>
          <a:xfrm>
            <a:off x="704180" y="965308"/>
            <a:ext cx="10476088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ea typeface="+mn-lt"/>
                <a:cs typeface="+mn-lt"/>
              </a:rPr>
              <a:t>공통 </a:t>
            </a:r>
            <a:r>
              <a:rPr lang="ko-KR" sz="3200" b="1" err="1">
                <a:ea typeface="+mn-lt"/>
                <a:cs typeface="+mn-lt"/>
              </a:rPr>
              <a:t>함수부</a:t>
            </a:r>
            <a:endParaRPr lang="ko-KR" sz="3200"/>
          </a:p>
          <a:p>
            <a:pPr marL="285750" indent="-285750">
              <a:buFont typeface="Arial"/>
              <a:buChar char="•"/>
            </a:pPr>
            <a:r>
              <a:rPr lang="ko-KR" sz="3200" err="1">
                <a:latin typeface="Consolas"/>
              </a:rPr>
              <a:t>mallocOriImage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, </a:t>
            </a:r>
            <a:r>
              <a:rPr lang="ko-KR" sz="3200" err="1">
                <a:latin typeface="Consolas"/>
              </a:rPr>
              <a:t>mallocTarImage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: 원본 및 타겟 이미지에 대한 동적 메모리 할당.</a:t>
            </a:r>
            <a:endParaRPr lang="ko-KR" sz="3200"/>
          </a:p>
          <a:p>
            <a:pPr marL="285750" indent="-285750">
              <a:buFont typeface="Arial"/>
              <a:buChar char="•"/>
            </a:pPr>
            <a:r>
              <a:rPr lang="ko-KR" sz="3200" err="1">
                <a:latin typeface="Consolas"/>
              </a:rPr>
              <a:t>freeOriImage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, </a:t>
            </a:r>
            <a:r>
              <a:rPr lang="ko-KR" sz="3200" err="1">
                <a:latin typeface="Consolas"/>
              </a:rPr>
              <a:t>freeTarImage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: 원본 및 타겟 이미지에 대한 메모리 해제.</a:t>
            </a:r>
            <a:endParaRPr lang="ko-KR" sz="3200"/>
          </a:p>
          <a:p>
            <a:pPr marL="285750" indent="-285750">
              <a:buFont typeface="Arial"/>
              <a:buChar char="•"/>
            </a:pPr>
            <a:r>
              <a:rPr lang="ko-KR" sz="3200" err="1">
                <a:latin typeface="Consolas"/>
              </a:rPr>
              <a:t>loadImage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: 파일에서 원본 이미지를 불러와서 메모리에 저장.</a:t>
            </a:r>
            <a:endParaRPr lang="ko-KR" sz="3200"/>
          </a:p>
          <a:p>
            <a:pPr marL="285750" indent="-285750">
              <a:buFont typeface="Arial"/>
              <a:buChar char="•"/>
            </a:pPr>
            <a:r>
              <a:rPr lang="ko-KR" sz="3200" err="1">
                <a:latin typeface="Consolas"/>
              </a:rPr>
              <a:t>saveImage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: 타겟 이미지를 파일에 저장.</a:t>
            </a:r>
            <a:endParaRPr lang="ko-KR" sz="3200"/>
          </a:p>
          <a:p>
            <a:pPr marL="285750" indent="-285750">
              <a:buFont typeface="Arial"/>
              <a:buChar char="•"/>
            </a:pPr>
            <a:r>
              <a:rPr lang="ko-KR" sz="3200" err="1">
                <a:latin typeface="Consolas"/>
              </a:rPr>
              <a:t>displayImage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: 타겟 이미지를 화면에 출력.</a:t>
            </a:r>
            <a:endParaRPr lang="ko-KR" sz="3200"/>
          </a:p>
          <a:p>
            <a:pPr marL="285750" indent="-285750">
              <a:buFont typeface="Arial"/>
              <a:buChar char="•"/>
            </a:pPr>
            <a:r>
              <a:rPr lang="ko-KR" sz="3200" err="1">
                <a:latin typeface="Consolas"/>
              </a:rPr>
              <a:t>printMenu</a:t>
            </a:r>
            <a:r>
              <a:rPr lang="ko-KR" sz="3200" dirty="0">
                <a:latin typeface="Consolas"/>
              </a:rPr>
              <a:t>()</a:t>
            </a:r>
            <a:r>
              <a:rPr lang="ko-KR" sz="3200" dirty="0">
                <a:ea typeface="+mn-lt"/>
                <a:cs typeface="+mn-lt"/>
              </a:rPr>
              <a:t>: 사용자가 선택할 수 있는 메뉴 항목을 콘솔에 출력.</a:t>
            </a:r>
            <a:endParaRPr lang="ko-KR" sz="3200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92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A6A68-D0FC-8C78-3F98-17680422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37D9-7E74-42DA-AAA5-72B59ABB0743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9D95C-C141-0AFB-EE61-30890322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FCC6B-3249-0A2F-6FEF-9F04430A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2452" y="6356350"/>
            <a:ext cx="808754" cy="365125"/>
          </a:xfrm>
        </p:spPr>
        <p:txBody>
          <a:bodyPr/>
          <a:lstStyle/>
          <a:p>
            <a:fld id="{5E4DE196-8A13-4FF7-A07E-102851959EAB}" type="slidenum">
              <a:rPr lang="en-US"/>
              <a:t>8</a:t>
            </a:fld>
            <a:r>
              <a:rPr lang="en-US">
                <a:ea typeface="+mj-lt"/>
                <a:cs typeface="+mj-lt"/>
              </a:rPr>
              <a:t>/14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20C6A-7E41-E1EF-3628-90A10753C3FC}"/>
              </a:ext>
            </a:extLst>
          </p:cNvPr>
          <p:cNvSpPr txBox="1"/>
          <p:nvPr/>
        </p:nvSpPr>
        <p:spPr>
          <a:xfrm>
            <a:off x="538491" y="372801"/>
            <a:ext cx="35195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</a:rPr>
              <a:t>핵심 부분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FA059-243C-D3A9-7A7C-77C26CD3A23C}"/>
              </a:ext>
            </a:extLst>
          </p:cNvPr>
          <p:cNvSpPr txBox="1"/>
          <p:nvPr/>
        </p:nvSpPr>
        <p:spPr>
          <a:xfrm>
            <a:off x="543451" y="963434"/>
            <a:ext cx="1041964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ea typeface="+mn-lt"/>
                <a:cs typeface="+mn-lt"/>
              </a:rPr>
              <a:t>영상 처리 </a:t>
            </a:r>
            <a:r>
              <a:rPr lang="ko-KR" b="1" err="1">
                <a:ea typeface="+mn-lt"/>
                <a:cs typeface="+mn-lt"/>
              </a:rPr>
              <a:t>함수부</a:t>
            </a:r>
            <a:endParaRPr lang="ko-KR" err="1"/>
          </a:p>
          <a:p>
            <a:pPr marL="285750" indent="-285750">
              <a:buFont typeface="Arial"/>
              <a:buChar char="•"/>
            </a:pPr>
            <a:r>
              <a:rPr lang="ko-KR" err="1">
                <a:latin typeface="Consolas"/>
              </a:rPr>
              <a:t>equalImage</a:t>
            </a:r>
            <a:r>
              <a:rPr lang="ko-KR">
                <a:latin typeface="Consolas"/>
              </a:rPr>
              <a:t>()</a:t>
            </a:r>
            <a:r>
              <a:rPr lang="ko-KR">
                <a:ea typeface="+mn-lt"/>
                <a:cs typeface="+mn-lt"/>
              </a:rPr>
              <a:t>: 원본 이미지를 그대로 타겟 이미지로 복사.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addImage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밝기 조절. 사용자가 입력한 값을 원본 이미지의 각 픽셀에 더함.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reverseImage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반전. 원본 이미지의 각 픽셀 값을 반전시켜 타겟 이미지에 저장.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zoomOut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축소. 지정한 배율로 이미지를 축소.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zoomIn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확대. 선형 </a:t>
            </a:r>
            <a:r>
              <a:rPr lang="ko-KR" dirty="0" err="1">
                <a:ea typeface="+mn-lt"/>
                <a:cs typeface="+mn-lt"/>
              </a:rPr>
              <a:t>보간법을</a:t>
            </a:r>
            <a:r>
              <a:rPr lang="ko-KR" dirty="0">
                <a:ea typeface="+mn-lt"/>
                <a:cs typeface="+mn-lt"/>
              </a:rPr>
              <a:t> 사용하여 이미지를 확대.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>
                <a:latin typeface="Consolas"/>
              </a:rPr>
              <a:t>zoomIn2()</a:t>
            </a:r>
            <a:r>
              <a:rPr lang="ko-KR" dirty="0">
                <a:ea typeface="+mn-lt"/>
                <a:cs typeface="+mn-lt"/>
              </a:rPr>
              <a:t>: 확대. 픽셀 복제를 사용하여 이미지를 확대.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rotate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ko-KR" dirty="0">
                <a:latin typeface="Consolas"/>
              </a:rPr>
              <a:t>rotate2()</a:t>
            </a:r>
            <a:r>
              <a:rPr lang="ko-KR" dirty="0">
                <a:ea typeface="+mn-lt"/>
                <a:cs typeface="+mn-lt"/>
              </a:rPr>
              <a:t>: 입력 각도로 이미지를 회전.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histoStretch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히스토그램 스트레칭을 통해 명암비를 조정.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endIn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엔드-인 탐색을 통해 명암비를 조정.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histoEqual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히스토그램 평활화를 통해 이미지의 명암을 균등하게 조정.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emboss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</a:t>
            </a:r>
            <a:r>
              <a:rPr lang="ko-KR" dirty="0" err="1">
                <a:ea typeface="+mn-lt"/>
                <a:cs typeface="+mn-lt"/>
              </a:rPr>
              <a:t>엠보싱</a:t>
            </a:r>
            <a:r>
              <a:rPr lang="ko-KR" dirty="0">
                <a:ea typeface="+mn-lt"/>
                <a:cs typeface="+mn-lt"/>
              </a:rPr>
              <a:t> 필터를 적용하여 이미지를 양각 효과로 변환.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blurr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</a:t>
            </a:r>
            <a:r>
              <a:rPr lang="ko-KR" dirty="0" err="1">
                <a:ea typeface="+mn-lt"/>
                <a:cs typeface="+mn-lt"/>
              </a:rPr>
              <a:t>블러링</a:t>
            </a:r>
            <a:r>
              <a:rPr lang="ko-KR" dirty="0">
                <a:ea typeface="+mn-lt"/>
                <a:cs typeface="+mn-lt"/>
              </a:rPr>
              <a:t> 필터를 적용하여 이미지를 흐리게 만듦.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>
                <a:latin typeface="Consolas"/>
              </a:rPr>
              <a:t>edge1()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ko-KR" dirty="0">
                <a:latin typeface="Consolas"/>
              </a:rPr>
              <a:t>edge2()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ko-KR" dirty="0">
                <a:latin typeface="Consolas"/>
              </a:rPr>
              <a:t>edge3()</a:t>
            </a:r>
            <a:r>
              <a:rPr lang="ko-KR" dirty="0">
                <a:ea typeface="+mn-lt"/>
                <a:cs typeface="+mn-lt"/>
              </a:rPr>
              <a:t>: 서로 다른 마스크를 사용하여 </a:t>
            </a:r>
            <a:r>
              <a:rPr lang="ko-KR" dirty="0" err="1">
                <a:ea typeface="+mn-lt"/>
                <a:cs typeface="+mn-lt"/>
              </a:rPr>
              <a:t>엣지</a:t>
            </a:r>
            <a:r>
              <a:rPr lang="ko-KR" dirty="0">
                <a:ea typeface="+mn-lt"/>
                <a:cs typeface="+mn-lt"/>
              </a:rPr>
              <a:t> 검출.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sobelEdgeDetection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</a:t>
            </a:r>
            <a:r>
              <a:rPr lang="ko-KR" dirty="0" err="1">
                <a:ea typeface="+mn-lt"/>
                <a:cs typeface="+mn-lt"/>
              </a:rPr>
              <a:t>Sobel</a:t>
            </a:r>
            <a:r>
              <a:rPr lang="ko-KR" dirty="0">
                <a:ea typeface="+mn-lt"/>
                <a:cs typeface="+mn-lt"/>
              </a:rPr>
              <a:t> 마스크를 사용하여 수평 및 수직 경계선을 검출.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robertsEdgeDetection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</a:t>
            </a:r>
            <a:r>
              <a:rPr lang="ko-KR" dirty="0" err="1">
                <a:ea typeface="+mn-lt"/>
                <a:cs typeface="+mn-lt"/>
              </a:rPr>
              <a:t>Roberts</a:t>
            </a:r>
            <a:r>
              <a:rPr lang="ko-KR" dirty="0">
                <a:ea typeface="+mn-lt"/>
                <a:cs typeface="+mn-lt"/>
              </a:rPr>
              <a:t> 마스크를 사용하여 경계선을 검출.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dirty="0" err="1">
                <a:latin typeface="Consolas"/>
              </a:rPr>
              <a:t>prewittEdgeDetection</a:t>
            </a:r>
            <a:r>
              <a:rPr lang="ko-KR" dirty="0">
                <a:latin typeface="Consolas"/>
              </a:rPr>
              <a:t>()</a:t>
            </a:r>
            <a:r>
              <a:rPr lang="ko-KR" dirty="0">
                <a:ea typeface="+mn-lt"/>
                <a:cs typeface="+mn-lt"/>
              </a:rPr>
              <a:t>: </a:t>
            </a:r>
            <a:r>
              <a:rPr lang="ko-KR" dirty="0" err="1">
                <a:ea typeface="+mn-lt"/>
                <a:cs typeface="+mn-lt"/>
              </a:rPr>
              <a:t>Prewitt</a:t>
            </a:r>
            <a:r>
              <a:rPr lang="ko-KR" dirty="0">
                <a:ea typeface="+mn-lt"/>
                <a:cs typeface="+mn-lt"/>
              </a:rPr>
              <a:t> 마스크를 사용하여 경계선을 검출.</a:t>
            </a:r>
            <a:endParaRPr lang="ko-KR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30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B302A-457A-6CDB-A1E9-CD4B3766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06CE4-74A3-4F7A-B2C2-D72F8B419833}" type="datetime1">
              <a:t>2024-07-24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71607-B06B-8F82-40CA-68FF87E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D5AB0-81E5-EF8D-B23A-7E9AAC65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666" y="6356350"/>
            <a:ext cx="690540" cy="365125"/>
          </a:xfrm>
        </p:spPr>
        <p:txBody>
          <a:bodyPr/>
          <a:lstStyle/>
          <a:p>
            <a:fld id="{5E4DE196-8A13-4FF7-A07E-102851959EAB}" type="slidenum">
              <a:rPr lang="en-US"/>
              <a:t>9</a:t>
            </a:fld>
            <a:r>
              <a:rPr lang="en-US">
                <a:ea typeface="+mj-lt"/>
                <a:cs typeface="+mj-lt"/>
              </a:rPr>
              <a:t>/14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B0738-66A6-AB1B-6639-64771BAB08D6}"/>
              </a:ext>
            </a:extLst>
          </p:cNvPr>
          <p:cNvSpPr txBox="1"/>
          <p:nvPr/>
        </p:nvSpPr>
        <p:spPr>
          <a:xfrm>
            <a:off x="538491" y="372801"/>
            <a:ext cx="53399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dirty="0">
                <a:solidFill>
                  <a:srgbClr val="0070C0"/>
                </a:solidFill>
                <a:ea typeface="+mn-lt"/>
                <a:cs typeface="+mn-lt"/>
              </a:rPr>
              <a:t>각 </a:t>
            </a:r>
            <a:r>
              <a:rPr lang="ko-KR" sz="3200" dirty="0" err="1">
                <a:solidFill>
                  <a:srgbClr val="0070C0"/>
                </a:solidFill>
                <a:ea typeface="+mn-lt"/>
                <a:cs typeface="+mn-lt"/>
              </a:rPr>
              <a:t>엣지</a:t>
            </a:r>
            <a:r>
              <a:rPr lang="ko-KR" sz="3200" dirty="0">
                <a:solidFill>
                  <a:srgbClr val="0070C0"/>
                </a:solidFill>
                <a:ea typeface="+mn-lt"/>
                <a:cs typeface="+mn-lt"/>
              </a:rPr>
              <a:t> 검출 함수 요약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8DD8C-4511-4631-8C77-E77B1CBD6E9A}"/>
              </a:ext>
            </a:extLst>
          </p:cNvPr>
          <p:cNvSpPr txBox="1"/>
          <p:nvPr/>
        </p:nvSpPr>
        <p:spPr>
          <a:xfrm>
            <a:off x="543451" y="963434"/>
            <a:ext cx="10419644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Sobel</a:t>
            </a:r>
            <a:r>
              <a:rPr lang="ko-KR" altLang="en-US" sz="28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ko-KR" sz="2800" b="1" dirty="0" err="1">
                <a:solidFill>
                  <a:srgbClr val="0070C0"/>
                </a:solidFill>
                <a:ea typeface="+mn-lt"/>
                <a:cs typeface="+mn-lt"/>
              </a:rPr>
              <a:t>엣지</a:t>
            </a:r>
            <a:r>
              <a:rPr lang="ko-KR" sz="2800" b="1" dirty="0">
                <a:solidFill>
                  <a:srgbClr val="0070C0"/>
                </a:solidFill>
                <a:ea typeface="+mn-lt"/>
                <a:cs typeface="+mn-lt"/>
              </a:rPr>
              <a:t> 검출</a:t>
            </a:r>
            <a:r>
              <a:rPr lang="ko-KR" altLang="en-US" sz="28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en-US" altLang="ko-KR" sz="2800" b="1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sobelEdgeDetection</a:t>
            </a:r>
            <a:r>
              <a:rPr lang="en-US" altLang="ko-KR" sz="2800" b="1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()</a:t>
            </a: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):</a:t>
            </a:r>
            <a:endParaRPr lang="ko-KR" sz="2800" b="1" dirty="0">
              <a:solidFill>
                <a:srgbClr val="0070C0"/>
              </a:solidFill>
            </a:endParaRPr>
          </a:p>
          <a:p>
            <a:r>
              <a:rPr lang="ko-KR" altLang="en-US" sz="2800" dirty="0">
                <a:ea typeface="+mn-lt"/>
                <a:cs typeface="+mn-lt"/>
              </a:rPr>
              <a:t> </a:t>
            </a:r>
            <a:r>
              <a:rPr lang="ko-KR" sz="2800" dirty="0" err="1">
                <a:ea typeface="+mn-lt"/>
                <a:cs typeface="+mn-lt"/>
              </a:rPr>
              <a:t>Sobel</a:t>
            </a:r>
            <a:r>
              <a:rPr lang="ko-KR" sz="2800" dirty="0">
                <a:ea typeface="+mn-lt"/>
                <a:cs typeface="+mn-lt"/>
              </a:rPr>
              <a:t> 마스크를 사용하여 </a:t>
            </a:r>
            <a:r>
              <a:rPr lang="ko-KR" altLang="en-US" sz="2800" dirty="0">
                <a:ea typeface="+mn-lt"/>
                <a:cs typeface="+mn-lt"/>
              </a:rPr>
              <a:t>이미지의 </a:t>
            </a:r>
            <a:r>
              <a:rPr lang="ko-KR" sz="2800" dirty="0">
                <a:ea typeface="+mn-lt"/>
                <a:cs typeface="+mn-lt"/>
              </a:rPr>
              <a:t>수평</a:t>
            </a:r>
            <a:r>
              <a:rPr lang="en-US" altLang="ko-KR" sz="2800" dirty="0">
                <a:ea typeface="+mn-lt"/>
                <a:cs typeface="+mn-lt"/>
              </a:rPr>
              <a:t>(</a:t>
            </a:r>
            <a:r>
              <a:rPr lang="en-US" altLang="ko-KR" sz="2800" dirty="0">
                <a:latin typeface="Consolas"/>
                <a:ea typeface="+mn-lt"/>
                <a:cs typeface="+mn-lt"/>
              </a:rPr>
              <a:t>Gx</a:t>
            </a:r>
            <a:r>
              <a:rPr lang="en-US" altLang="ko-KR" sz="2800" dirty="0">
                <a:ea typeface="+mn-lt"/>
                <a:cs typeface="+mn-lt"/>
              </a:rPr>
              <a:t>)</a:t>
            </a:r>
            <a:r>
              <a:rPr lang="ko-KR" sz="2800" dirty="0">
                <a:ea typeface="+mn-lt"/>
                <a:cs typeface="+mn-lt"/>
              </a:rPr>
              <a:t> 및 수직</a:t>
            </a:r>
            <a:r>
              <a:rPr lang="en-US" altLang="ko-KR" sz="2800" dirty="0">
                <a:ea typeface="+mn-lt"/>
                <a:cs typeface="+mn-lt"/>
              </a:rPr>
              <a:t>(</a:t>
            </a:r>
            <a:r>
              <a:rPr lang="en-US" altLang="ko-KR" sz="2800" dirty="0">
                <a:latin typeface="Consolas"/>
                <a:ea typeface="+mn-lt"/>
                <a:cs typeface="+mn-lt"/>
              </a:rPr>
              <a:t>Gy</a:t>
            </a:r>
            <a:r>
              <a:rPr lang="en-US" altLang="ko-KR" sz="2800" dirty="0">
                <a:ea typeface="+mn-lt"/>
                <a:cs typeface="+mn-lt"/>
              </a:rPr>
              <a:t>)</a:t>
            </a:r>
            <a:r>
              <a:rPr lang="ko-KR" sz="2800" dirty="0">
                <a:ea typeface="+mn-lt"/>
                <a:cs typeface="+mn-lt"/>
              </a:rPr>
              <a:t> 경계선을 검출.</a:t>
            </a:r>
          </a:p>
          <a:p>
            <a:r>
              <a:rPr lang="en-US" altLang="ko-KR" sz="2800" dirty="0">
                <a:latin typeface="Consolas"/>
              </a:rPr>
              <a:t> Gx</a:t>
            </a:r>
            <a:r>
              <a:rPr lang="ko-KR" altLang="en-US" sz="2800" dirty="0">
                <a:ea typeface="+mn-lt"/>
                <a:cs typeface="+mn-lt"/>
              </a:rPr>
              <a:t>와 </a:t>
            </a:r>
            <a:r>
              <a:rPr lang="en-US" altLang="ko-KR" sz="2800" dirty="0">
                <a:latin typeface="Consolas"/>
              </a:rPr>
              <a:t>Gy</a:t>
            </a:r>
            <a:r>
              <a:rPr lang="ko-KR" altLang="en-US" sz="2800" dirty="0">
                <a:ea typeface="+mn-lt"/>
                <a:cs typeface="+mn-lt"/>
              </a:rPr>
              <a:t>의 결과를 합성하여 최종 경계선을 계산</a:t>
            </a:r>
            <a:r>
              <a:rPr lang="en-US" altLang="ko-KR" sz="2800" dirty="0">
                <a:ea typeface="+mn-lt"/>
                <a:cs typeface="+mn-lt"/>
              </a:rPr>
              <a:t>.</a:t>
            </a:r>
            <a:endParaRPr lang="ko-KR" altLang="en-US" sz="2800"/>
          </a:p>
          <a:p>
            <a:pPr marL="285750" indent="-285750">
              <a:buFont typeface="Arial"/>
              <a:buChar char="•"/>
            </a:pP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Roberts</a:t>
            </a:r>
            <a:r>
              <a:rPr lang="ko-KR" altLang="en-US" sz="28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ko-KR" altLang="en-US" sz="2800" b="1" dirty="0" err="1">
                <a:solidFill>
                  <a:srgbClr val="0070C0"/>
                </a:solidFill>
                <a:ea typeface="+mn-lt"/>
                <a:cs typeface="+mn-lt"/>
              </a:rPr>
              <a:t>엣지</a:t>
            </a:r>
            <a:r>
              <a:rPr lang="ko-KR" altLang="en-US" sz="2800" b="1" dirty="0">
                <a:solidFill>
                  <a:srgbClr val="0070C0"/>
                </a:solidFill>
                <a:ea typeface="+mn-lt"/>
                <a:cs typeface="+mn-lt"/>
              </a:rPr>
              <a:t> 검출 </a:t>
            </a: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ko-KR" sz="2800" b="1" dirty="0" err="1">
                <a:solidFill>
                  <a:srgbClr val="0070C0"/>
                </a:solidFill>
                <a:latin typeface="Consolas"/>
              </a:rPr>
              <a:t>robertsEdgeDetection</a:t>
            </a:r>
            <a:r>
              <a:rPr lang="en-US" altLang="ko-KR" sz="2800" b="1" dirty="0">
                <a:solidFill>
                  <a:srgbClr val="0070C0"/>
                </a:solidFill>
                <a:latin typeface="Consolas"/>
              </a:rPr>
              <a:t>()</a:t>
            </a: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):</a:t>
            </a:r>
            <a:endParaRPr lang="ko-KR" altLang="en-US" sz="2800" b="1">
              <a:solidFill>
                <a:srgbClr val="000000"/>
              </a:solidFill>
            </a:endParaRPr>
          </a:p>
          <a:p>
            <a:r>
              <a:rPr lang="ko-KR" altLang="en-US" sz="2800" dirty="0">
                <a:ea typeface="+mn-lt"/>
                <a:cs typeface="+mn-lt"/>
              </a:rPr>
              <a:t> </a:t>
            </a:r>
            <a:r>
              <a:rPr lang="ko-KR" sz="2800" dirty="0" err="1">
                <a:ea typeface="+mn-lt"/>
                <a:cs typeface="+mn-lt"/>
              </a:rPr>
              <a:t>Roberts</a:t>
            </a:r>
            <a:r>
              <a:rPr lang="ko-KR" sz="2800" dirty="0">
                <a:ea typeface="+mn-lt"/>
                <a:cs typeface="+mn-lt"/>
              </a:rPr>
              <a:t> 마스크를 사용하여 </a:t>
            </a:r>
            <a:r>
              <a:rPr lang="ko-KR" altLang="en-US" sz="2800" dirty="0">
                <a:ea typeface="+mn-lt"/>
                <a:cs typeface="+mn-lt"/>
              </a:rPr>
              <a:t>이미지의 대각선 </a:t>
            </a:r>
            <a:r>
              <a:rPr lang="ko-KR" sz="2800" dirty="0">
                <a:ea typeface="+mn-lt"/>
                <a:cs typeface="+mn-lt"/>
              </a:rPr>
              <a:t>경계선을 검출.</a:t>
            </a:r>
          </a:p>
          <a:p>
            <a:r>
              <a:rPr lang="en-US" altLang="ko-KR" sz="2800" dirty="0">
                <a:latin typeface="Consolas"/>
              </a:rPr>
              <a:t> Gx</a:t>
            </a:r>
            <a:r>
              <a:rPr lang="ko-KR" altLang="en-US" sz="2800" dirty="0">
                <a:ea typeface="+mn-lt"/>
                <a:cs typeface="+mn-lt"/>
              </a:rPr>
              <a:t>와 </a:t>
            </a:r>
            <a:r>
              <a:rPr lang="en-US" altLang="ko-KR" sz="2800" dirty="0">
                <a:latin typeface="Consolas"/>
              </a:rPr>
              <a:t>Gy</a:t>
            </a:r>
            <a:r>
              <a:rPr lang="ko-KR" altLang="en-US" sz="2800" dirty="0">
                <a:ea typeface="+mn-lt"/>
                <a:cs typeface="+mn-lt"/>
              </a:rPr>
              <a:t>의 결과를 합성하여 최종 경계선을 계산</a:t>
            </a:r>
            <a:r>
              <a:rPr lang="en-US" altLang="ko-KR" sz="2800" dirty="0">
                <a:ea typeface="+mn-lt"/>
                <a:cs typeface="+mn-lt"/>
              </a:rPr>
              <a:t>.</a:t>
            </a:r>
            <a:endParaRPr lang="ko-KR" altLang="en-US" sz="2800"/>
          </a:p>
          <a:p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  Prewitt</a:t>
            </a:r>
            <a:r>
              <a:rPr lang="ko-KR" altLang="en-US" sz="28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ko-KR" altLang="en-US" sz="2800" b="1" dirty="0" err="1">
                <a:solidFill>
                  <a:srgbClr val="0070C0"/>
                </a:solidFill>
                <a:ea typeface="+mn-lt"/>
                <a:cs typeface="+mn-lt"/>
              </a:rPr>
              <a:t>엣지</a:t>
            </a:r>
            <a:r>
              <a:rPr lang="ko-KR" altLang="en-US" sz="2800" b="1" dirty="0">
                <a:solidFill>
                  <a:srgbClr val="0070C0"/>
                </a:solidFill>
                <a:ea typeface="+mn-lt"/>
                <a:cs typeface="+mn-lt"/>
              </a:rPr>
              <a:t> 검출 </a:t>
            </a: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ko-KR" sz="2800" b="1" dirty="0" err="1">
                <a:solidFill>
                  <a:srgbClr val="0070C0"/>
                </a:solidFill>
                <a:latin typeface="Consolas"/>
              </a:rPr>
              <a:t>prewittEdgeDetection</a:t>
            </a:r>
            <a:r>
              <a:rPr lang="en-US" altLang="ko-KR" sz="2800" b="1" dirty="0">
                <a:solidFill>
                  <a:srgbClr val="0070C0"/>
                </a:solidFill>
                <a:latin typeface="Consolas"/>
              </a:rPr>
              <a:t>()</a:t>
            </a:r>
            <a:r>
              <a:rPr lang="en-US" altLang="ko-KR" sz="2800" b="1" dirty="0">
                <a:solidFill>
                  <a:srgbClr val="0070C0"/>
                </a:solidFill>
                <a:ea typeface="+mn-lt"/>
                <a:cs typeface="+mn-lt"/>
              </a:rPr>
              <a:t>):</a:t>
            </a:r>
            <a:endParaRPr lang="ko-KR" altLang="en-US" sz="2800" b="1">
              <a:solidFill>
                <a:srgbClr val="0070C0"/>
              </a:solidFill>
            </a:endParaRPr>
          </a:p>
          <a:p>
            <a:r>
              <a:rPr lang="ko-KR" sz="2800" dirty="0">
                <a:ea typeface="+mn-lt"/>
                <a:cs typeface="+mn-lt"/>
              </a:rPr>
              <a:t> Prewitt 마스크를 사용하여 </a:t>
            </a:r>
            <a:r>
              <a:rPr lang="ko-KR" altLang="en-US" sz="2800" dirty="0">
                <a:ea typeface="+mn-lt"/>
                <a:cs typeface="+mn-lt"/>
              </a:rPr>
              <a:t>이미지의 수평</a:t>
            </a:r>
            <a:r>
              <a:rPr lang="en-US" altLang="ko-KR" sz="2800" dirty="0">
                <a:ea typeface="+mn-lt"/>
                <a:cs typeface="+mn-lt"/>
              </a:rPr>
              <a:t>(</a:t>
            </a:r>
            <a:r>
              <a:rPr lang="en-US" altLang="ko-KR" sz="2800" dirty="0">
                <a:latin typeface="Consolas"/>
                <a:ea typeface="+mn-lt"/>
                <a:cs typeface="+mn-lt"/>
              </a:rPr>
              <a:t>Gx</a:t>
            </a:r>
            <a:r>
              <a:rPr lang="en-US" altLang="ko-KR" sz="2800" dirty="0">
                <a:ea typeface="+mn-lt"/>
                <a:cs typeface="+mn-lt"/>
              </a:rPr>
              <a:t>)</a:t>
            </a:r>
            <a:r>
              <a:rPr lang="ko-KR" altLang="en-US" sz="2800" dirty="0">
                <a:ea typeface="+mn-lt"/>
                <a:cs typeface="+mn-lt"/>
              </a:rPr>
              <a:t> 및 수직</a:t>
            </a:r>
            <a:r>
              <a:rPr lang="en-US" altLang="ko-KR" sz="2800" dirty="0">
                <a:ea typeface="+mn-lt"/>
                <a:cs typeface="+mn-lt"/>
              </a:rPr>
              <a:t>(</a:t>
            </a:r>
            <a:r>
              <a:rPr lang="en-US" altLang="ko-KR" sz="2800" dirty="0">
                <a:latin typeface="Consolas"/>
                <a:ea typeface="+mn-lt"/>
                <a:cs typeface="+mn-lt"/>
              </a:rPr>
              <a:t>Gy</a:t>
            </a:r>
            <a:r>
              <a:rPr lang="en-US" altLang="ko-KR" sz="2800" dirty="0">
                <a:ea typeface="+mn-lt"/>
                <a:cs typeface="+mn-lt"/>
              </a:rPr>
              <a:t>)</a:t>
            </a:r>
            <a:r>
              <a:rPr lang="ko-KR" altLang="en-US" sz="2800" dirty="0">
                <a:ea typeface="+mn-lt"/>
                <a:cs typeface="+mn-lt"/>
              </a:rPr>
              <a:t> 경계선  을</a:t>
            </a:r>
            <a:r>
              <a:rPr lang="ko-KR" sz="2800" dirty="0">
                <a:ea typeface="+mn-lt"/>
                <a:cs typeface="+mn-lt"/>
              </a:rPr>
              <a:t> 검출.</a:t>
            </a:r>
            <a:endParaRPr lang="ko-KR" altLang="en-US" sz="2800" dirty="0">
              <a:ea typeface="+mn-lt"/>
              <a:cs typeface="+mn-lt"/>
            </a:endParaRPr>
          </a:p>
          <a:p>
            <a:r>
              <a:rPr lang="en-US" altLang="ko-KR" sz="2800" dirty="0">
                <a:latin typeface="Consolas"/>
                <a:ea typeface="+mn-lt"/>
                <a:cs typeface="+mn-lt"/>
              </a:rPr>
              <a:t> Gx</a:t>
            </a:r>
            <a:r>
              <a:rPr lang="ko-KR" altLang="en-US" sz="2800" dirty="0">
                <a:ea typeface="+mn-lt"/>
                <a:cs typeface="+mn-lt"/>
              </a:rPr>
              <a:t>와 </a:t>
            </a:r>
            <a:r>
              <a:rPr lang="en-US" altLang="ko-KR" sz="2800" dirty="0">
                <a:latin typeface="Consolas"/>
                <a:ea typeface="+mn-lt"/>
                <a:cs typeface="+mn-lt"/>
              </a:rPr>
              <a:t>Gy</a:t>
            </a:r>
            <a:r>
              <a:rPr lang="ko-KR" altLang="en-US" sz="2800" dirty="0">
                <a:ea typeface="+mn-lt"/>
                <a:cs typeface="+mn-lt"/>
              </a:rPr>
              <a:t>의 결과를 합성하여 최종 경계선을 계산</a:t>
            </a:r>
            <a:r>
              <a:rPr lang="en-US" altLang="ko-KR" sz="2800" dirty="0">
                <a:ea typeface="+mn-lt"/>
                <a:cs typeface="+mn-lt"/>
              </a:rPr>
              <a:t>.</a:t>
            </a:r>
            <a:endParaRPr lang="ko-KR" altLang="en-US" sz="2800"/>
          </a:p>
          <a:p>
            <a:endParaRPr lang="ko-KR" b="1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294122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BohoVogueVTI</vt:lpstr>
      <vt:lpstr>AI 비전 활용 공정제어 실무</vt:lpstr>
      <vt:lpstr>목차 </vt:lpstr>
      <vt:lpstr>프로젝트의 개요 </vt:lpstr>
      <vt:lpstr>개발환경 </vt:lpstr>
      <vt:lpstr>프로그램의 특이점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396</cp:revision>
  <dcterms:created xsi:type="dcterms:W3CDTF">2024-07-24T00:19:21Z</dcterms:created>
  <dcterms:modified xsi:type="dcterms:W3CDTF">2024-07-24T07:15:25Z</dcterms:modified>
</cp:coreProperties>
</file>